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93" r:id="rId2"/>
    <p:sldId id="303" r:id="rId3"/>
    <p:sldId id="304" r:id="rId4"/>
    <p:sldId id="306" r:id="rId5"/>
    <p:sldId id="305" r:id="rId6"/>
    <p:sldId id="294" r:id="rId7"/>
    <p:sldId id="307" r:id="rId8"/>
    <p:sldId id="308" r:id="rId9"/>
    <p:sldId id="309" r:id="rId10"/>
    <p:sldId id="295" r:id="rId11"/>
    <p:sldId id="310" r:id="rId12"/>
    <p:sldId id="312" r:id="rId13"/>
    <p:sldId id="311" r:id="rId14"/>
    <p:sldId id="313" r:id="rId15"/>
    <p:sldId id="314" r:id="rId16"/>
    <p:sldId id="315" r:id="rId17"/>
    <p:sldId id="318" r:id="rId18"/>
    <p:sldId id="296" r:id="rId19"/>
    <p:sldId id="319" r:id="rId20"/>
    <p:sldId id="320" r:id="rId21"/>
    <p:sldId id="297" r:id="rId22"/>
    <p:sldId id="321" r:id="rId23"/>
    <p:sldId id="301" r:id="rId24"/>
    <p:sldId id="322" r:id="rId25"/>
    <p:sldId id="323" r:id="rId26"/>
    <p:sldId id="324" r:id="rId27"/>
    <p:sldId id="326" r:id="rId28"/>
    <p:sldId id="325" r:id="rId29"/>
    <p:sldId id="328" r:id="rId30"/>
    <p:sldId id="300" r:id="rId31"/>
    <p:sldId id="331" r:id="rId32"/>
    <p:sldId id="332" r:id="rId33"/>
    <p:sldId id="333" r:id="rId34"/>
    <p:sldId id="330" r:id="rId35"/>
  </p:sldIdLst>
  <p:sldSz cx="12192000" cy="6858000"/>
  <p:notesSz cx="6797675"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68" autoAdjust="0"/>
    <p:restoredTop sz="94660"/>
  </p:normalViewPr>
  <p:slideViewPr>
    <p:cSldViewPr snapToGrid="0">
      <p:cViewPr varScale="1">
        <p:scale>
          <a:sx n="92" d="100"/>
          <a:sy n="92" d="100"/>
        </p:scale>
        <p:origin x="-50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r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smtClean="0"/>
              <a:t>Modifiez le style du titre</a:t>
            </a:r>
            <a:endParaRPr kumimoji="0" lang="en-US"/>
          </a:p>
        </p:txBody>
      </p:sp>
      <p:sp>
        <p:nvSpPr>
          <p:cNvPr id="17" name="Sous-titr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Modifiez le style des sous-titres du masque</a:t>
            </a:r>
            <a:endParaRPr kumimoji="0" lang="en-US"/>
          </a:p>
        </p:txBody>
      </p:sp>
      <p:grpSp>
        <p:nvGrpSpPr>
          <p:cNvPr id="2" name="Groupe 1"/>
          <p:cNvGrpSpPr/>
          <p:nvPr/>
        </p:nvGrpSpPr>
        <p:grpSpPr>
          <a:xfrm>
            <a:off x="-5019" y="4953000"/>
            <a:ext cx="12197020"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530232D8-08F5-4C77-A372-5134A2493280}" type="datetimeFigureOut">
              <a:rPr lang="fr-FR" smtClean="0"/>
              <a:t>07/02/2020</a:t>
            </a:fld>
            <a:endParaRPr lang="fr-FR"/>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FR"/>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FA4AAC6A-34FB-4665-9A2B-3D4A6046C710}"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30232D8-08F5-4C77-A372-5134A2493280}" type="datetimeFigureOut">
              <a:rPr lang="fr-FR" smtClean="0"/>
              <a:t>07/02/2020</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FA4AAC6A-34FB-4665-9A2B-3D4A6046C710}" type="slidenum">
              <a:rPr lang="fr-FR" smtClean="0"/>
              <a:t>‹N°›</a:t>
            </a:fld>
            <a:endParaRPr lang="fr-FR"/>
          </a:p>
        </p:txBody>
      </p:sp>
      <p:sp>
        <p:nvSpPr>
          <p:cNvPr id="7" name="Titre 6"/>
          <p:cNvSpPr>
            <a:spLocks noGrp="1"/>
          </p:cNvSpPr>
          <p:nvPr>
            <p:ph type="title"/>
          </p:nvPr>
        </p:nvSpPr>
        <p:spPr/>
        <p:txBody>
          <a:bodyPr rtlCol="0"/>
          <a:lstStyle>
            <a:extLst/>
          </a:lstStyle>
          <a:p>
            <a:r>
              <a:rPr kumimoji="0" lang="fr-FR" smtClean="0"/>
              <a:t>Modifiez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extLst/>
          </a:lstStyle>
          <a:p>
            <a:fld id="{530232D8-08F5-4C77-A372-5134A2493280}" type="datetimeFigureOut">
              <a:rPr lang="fr-FR" smtClean="0"/>
              <a:t>07/02/2020</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FA4AAC6A-34FB-4665-9A2B-3D4A6046C710}" type="slidenum">
              <a:rPr lang="fr-FR" smtClean="0"/>
              <a:t>‹N°›</a:t>
            </a:fld>
            <a:endParaRPr lang="fr-FR"/>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530232D8-08F5-4C77-A372-5134A2493280}" type="datetimeFigureOut">
              <a:rPr lang="fr-FR" smtClean="0"/>
              <a:t>07/02/2020</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FA4AAC6A-34FB-4665-9A2B-3D4A6046C710}" type="slidenum">
              <a:rPr lang="fr-FR" smtClean="0"/>
              <a:t>‹N°›</a:t>
            </a:fld>
            <a:endParaRPr lang="fr-FR"/>
          </a:p>
        </p:txBody>
      </p:sp>
      <p:sp>
        <p:nvSpPr>
          <p:cNvPr id="8" name="Titre 7"/>
          <p:cNvSpPr>
            <a:spLocks noGrp="1"/>
          </p:cNvSpPr>
          <p:nvPr>
            <p:ph type="title"/>
          </p:nvPr>
        </p:nvSpPr>
        <p:spPr/>
        <p:txBody>
          <a:bodyPr rtlCol="0"/>
          <a:lstStyle>
            <a:extLst/>
          </a:lstStyle>
          <a:p>
            <a:r>
              <a:rPr kumimoji="0" lang="fr-FR" smtClean="0"/>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609600" y="273050"/>
            <a:ext cx="10972800" cy="1143000"/>
          </a:xfrm>
        </p:spPr>
        <p:txBody>
          <a:bodyPr anchor="ctr"/>
          <a:lstStyle>
            <a:lvl1pPr>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530232D8-08F5-4C77-A372-5134A2493280}" type="datetimeFigureOut">
              <a:rPr lang="fr-FR" smtClean="0"/>
              <a:t>07/02/2020</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FA4AAC6A-34FB-4665-9A2B-3D4A6046C710}"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extLst/>
          </a:lstStyle>
          <a:p>
            <a:fld id="{530232D8-08F5-4C77-A372-5134A2493280}" type="datetimeFigureOut">
              <a:rPr lang="fr-FR" smtClean="0"/>
              <a:t>07/02/2020</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FA4AAC6A-34FB-4665-9A2B-3D4A6046C710}" type="slidenum">
              <a:rPr lang="fr-FR" smtClean="0"/>
              <a:t>‹N°›</a:t>
            </a:fld>
            <a:endParaRPr lang="fr-FR"/>
          </a:p>
        </p:txBody>
      </p:sp>
      <p:sp>
        <p:nvSpPr>
          <p:cNvPr id="6" name="Titre 5"/>
          <p:cNvSpPr>
            <a:spLocks noGrp="1"/>
          </p:cNvSpPr>
          <p:nvPr>
            <p:ph type="title"/>
          </p:nvPr>
        </p:nvSpPr>
        <p:spPr/>
        <p:txBody>
          <a:bodyPr rtlCol="0"/>
          <a:lstStyle>
            <a:extLst/>
          </a:lstStyle>
          <a:p>
            <a:r>
              <a:rPr kumimoji="0" lang="fr-FR" smtClean="0"/>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530232D8-08F5-4C77-A372-5134A2493280}" type="datetimeFigureOut">
              <a:rPr lang="fr-FR" smtClean="0"/>
              <a:t>07/02/2020</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FA4AAC6A-34FB-4665-9A2B-3D4A6046C710}"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smtClean="0"/>
              <a:t>Modifiez le style du titre</a:t>
            </a:r>
            <a:endParaRPr kumimoji="0" lang="en-US"/>
          </a:p>
        </p:txBody>
      </p:sp>
      <p:sp>
        <p:nvSpPr>
          <p:cNvPr id="3" name="Espace réservé du texte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8969376" y="6407944"/>
            <a:ext cx="2560320" cy="365760"/>
          </a:xfrm>
        </p:spPr>
        <p:txBody>
          <a:bodyPr/>
          <a:lstStyle>
            <a:extLst/>
          </a:lstStyle>
          <a:p>
            <a:fld id="{530232D8-08F5-4C77-A372-5134A2493280}" type="datetimeFigureOut">
              <a:rPr lang="fr-FR" smtClean="0"/>
              <a:t>07/02/2020</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FA4AAC6A-34FB-4665-9A2B-3D4A6046C710}"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smtClean="0"/>
              <a:t>Modifiez les styles du texte du masque</a:t>
            </a:r>
          </a:p>
        </p:txBody>
      </p:sp>
      <p:sp>
        <p:nvSpPr>
          <p:cNvPr id="3" name="Espace réservé pour une image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smtClean="0"/>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530232D8-08F5-4C77-A372-5134A2493280}" type="datetimeFigureOut">
              <a:rPr lang="fr-FR" smtClean="0"/>
              <a:t>07/02/2020</a:t>
            </a:fld>
            <a:endParaRPr lang="fr-FR"/>
          </a:p>
        </p:txBody>
      </p:sp>
      <p:sp>
        <p:nvSpPr>
          <p:cNvPr id="6" name="Espace réservé du pied de page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fr-FR"/>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FA4AAC6A-34FB-4665-9A2B-3D4A6046C710}" type="slidenum">
              <a:rPr lang="fr-FR" smtClean="0"/>
              <a:t>‹N°›</a:t>
            </a:fld>
            <a:endParaRPr lang="fr-FR"/>
          </a:p>
        </p:txBody>
      </p:sp>
      <p:sp>
        <p:nvSpPr>
          <p:cNvPr id="2" name="Titr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smtClean="0"/>
              <a:t>Modifiez le style du titre</a:t>
            </a:r>
            <a:endParaRPr kumimoji="0" lang="en-US"/>
          </a:p>
        </p:txBody>
      </p:sp>
      <p:sp>
        <p:nvSpPr>
          <p:cNvPr id="8" name="Forme libre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e libre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angle rect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necteur droit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609600" y="1481330"/>
            <a:ext cx="10972800" cy="4386071"/>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30232D8-08F5-4C77-A372-5134A2493280}" type="datetimeFigureOut">
              <a:rPr lang="fr-FR" smtClean="0"/>
              <a:t>07/02/2020</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FA4AAC6A-34FB-4665-9A2B-3D4A6046C710}"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125351" y="274641"/>
            <a:ext cx="2369960" cy="5592761"/>
          </a:xfrm>
        </p:spPr>
        <p:txBody>
          <a:bodyPr vert="eaVert"/>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609600" y="274641"/>
            <a:ext cx="8432800" cy="5592760"/>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30232D8-08F5-4C77-A372-5134A2493280}" type="datetimeFigureOut">
              <a:rPr lang="fr-FR" smtClean="0"/>
              <a:t>07/02/2020</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FA4AAC6A-34FB-4665-9A2B-3D4A6046C710}"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e libre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angle rect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necteur droit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fr-FR" smtClean="0"/>
              <a:t>Modifiez le style du titre</a:t>
            </a:r>
            <a:endParaRPr kumimoji="0" lang="en-US"/>
          </a:p>
        </p:txBody>
      </p:sp>
      <p:sp>
        <p:nvSpPr>
          <p:cNvPr id="30" name="Espace réservé du texte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530232D8-08F5-4C77-A372-5134A2493280}" type="datetimeFigureOut">
              <a:rPr lang="fr-FR" smtClean="0"/>
              <a:t>07/02/2020</a:t>
            </a:fld>
            <a:endParaRPr lang="fr-FR"/>
          </a:p>
        </p:txBody>
      </p:sp>
      <p:sp>
        <p:nvSpPr>
          <p:cNvPr id="22" name="Espace réservé du pied de page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fr-FR"/>
          </a:p>
        </p:txBody>
      </p:sp>
      <p:sp>
        <p:nvSpPr>
          <p:cNvPr id="18" name="Espace réservé du numéro de diapositive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FA4AAC6A-34FB-4665-9A2B-3D4A6046C710}"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41664" y="592282"/>
            <a:ext cx="10099963" cy="5579918"/>
          </a:xfrm>
        </p:spPr>
        <p:txBody>
          <a:bodyPr>
            <a:normAutofit/>
          </a:bodyPr>
          <a:lstStyle/>
          <a:p>
            <a:pPr marL="109728" indent="0" algn="r" rtl="1">
              <a:buNone/>
            </a:pPr>
            <a:r>
              <a:rPr lang="ar-TN" sz="1800" b="1" dirty="0">
                <a:cs typeface="DecoType Naskh" pitchFamily="2" charset="-78"/>
              </a:rPr>
              <a:t> </a:t>
            </a:r>
            <a:r>
              <a:rPr lang="ar-TN" sz="1800" b="1" dirty="0" smtClean="0">
                <a:cs typeface="DecoType Naskh" pitchFamily="2" charset="-78"/>
              </a:rPr>
              <a:t>  </a:t>
            </a:r>
          </a:p>
          <a:p>
            <a:pPr marL="109728" indent="0" algn="r" rtl="1">
              <a:buNone/>
            </a:pPr>
            <a:r>
              <a:rPr lang="ar-TN" sz="1600" b="1" dirty="0" smtClean="0">
                <a:cs typeface="DecoType Naskh" pitchFamily="2" charset="-78"/>
              </a:rPr>
              <a:t>       </a:t>
            </a:r>
            <a:endParaRPr lang="ar-TN" sz="1600" dirty="0"/>
          </a:p>
          <a:p>
            <a:pPr marL="109728" indent="0" algn="r" rtl="1">
              <a:buNone/>
            </a:pPr>
            <a:endParaRPr lang="ar-TN" sz="1600" b="1" dirty="0" smtClean="0"/>
          </a:p>
        </p:txBody>
      </p:sp>
      <p:sp>
        <p:nvSpPr>
          <p:cNvPr id="4" name="Rectangle 3"/>
          <p:cNvSpPr/>
          <p:nvPr/>
        </p:nvSpPr>
        <p:spPr>
          <a:xfrm>
            <a:off x="1129371" y="1107362"/>
            <a:ext cx="9292711" cy="2862322"/>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TN" sz="6000" b="1" cap="all" spc="0" dirty="0" smtClean="0">
                <a:ln w="0"/>
                <a:solidFill>
                  <a:srgbClr val="C00000"/>
                </a:solidFill>
                <a:effectLst>
                  <a:reflection blurRad="12700" stA="50000" endPos="50000" dist="5000" dir="5400000" sy="-100000" rotWithShape="0"/>
                </a:effectLst>
              </a:rPr>
              <a:t>مداخلة رئيسة</a:t>
            </a:r>
          </a:p>
          <a:p>
            <a:pPr algn="ctr"/>
            <a:r>
              <a:rPr lang="ar-TN" sz="6000" b="1" cap="all" dirty="0" smtClean="0">
                <a:ln w="0"/>
                <a:solidFill>
                  <a:srgbClr val="C00000"/>
                </a:solidFill>
                <a:effectLst>
                  <a:reflection blurRad="12700" stA="50000" endPos="50000" dist="5000" dir="5400000" sy="-100000" rotWithShape="0"/>
                </a:effectLst>
              </a:rPr>
              <a:t>الدائرة الإبتدائية للمحكمة الإدارية بمدنين</a:t>
            </a:r>
            <a:endParaRPr lang="fr-FR" sz="6000" b="1" cap="all" spc="0" dirty="0">
              <a:ln w="0"/>
              <a:solidFill>
                <a:srgbClr val="C00000"/>
              </a:solidFill>
              <a:effectLst>
                <a:reflection blurRad="12700" stA="50000" endPos="50000" dist="5000" dir="5400000" sy="-100000" rotWithShape="0"/>
              </a:effectLst>
            </a:endParaRPr>
          </a:p>
        </p:txBody>
      </p:sp>
      <p:sp>
        <p:nvSpPr>
          <p:cNvPr id="7" name="Rectangle 6"/>
          <p:cNvSpPr/>
          <p:nvPr/>
        </p:nvSpPr>
        <p:spPr>
          <a:xfrm>
            <a:off x="1465494" y="5211324"/>
            <a:ext cx="1758815" cy="40011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TN" sz="2000" b="1" cap="all" dirty="0">
                <a:ln w="0"/>
                <a:effectLst>
                  <a:reflection blurRad="12700" stA="50000" endPos="50000" dist="5000" dir="5400000" sy="-100000" rotWithShape="0"/>
                </a:effectLst>
              </a:rPr>
              <a:t> </a:t>
            </a:r>
            <a:r>
              <a:rPr lang="ar-TN" sz="2000" b="1" cap="all" dirty="0" smtClean="0">
                <a:ln w="0"/>
                <a:effectLst>
                  <a:reflection blurRad="12700" stA="50000" endPos="50000" dist="5000" dir="5400000" sy="-100000" rotWithShape="0"/>
                </a:effectLst>
              </a:rPr>
              <a:t>08 فيفري 2020</a:t>
            </a:r>
            <a:endParaRPr lang="fr-FR" sz="2000" b="1" cap="all" dirty="0">
              <a:ln w="0"/>
              <a:effectLst>
                <a:reflection blurRad="12700" stA="50000" endPos="50000" dist="5000" dir="5400000" sy="-100000" rotWithShape="0"/>
              </a:effectLst>
            </a:endParaRPr>
          </a:p>
        </p:txBody>
      </p:sp>
    </p:spTree>
    <p:extLst>
      <p:ext uri="{BB962C8B-B14F-4D97-AF65-F5344CB8AC3E}">
        <p14:creationId xmlns:p14="http://schemas.microsoft.com/office/powerpoint/2010/main" val="1137820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4855" y="1007919"/>
            <a:ext cx="11384973" cy="5070763"/>
          </a:xfrm>
        </p:spPr>
        <p:txBody>
          <a:bodyPr>
            <a:normAutofit/>
          </a:bodyPr>
          <a:lstStyle/>
          <a:p>
            <a:pPr marL="109728" indent="0" algn="r" rtl="1">
              <a:buNone/>
            </a:pPr>
            <a:endParaRPr lang="ar-TN" dirty="0" smtClean="0"/>
          </a:p>
          <a:p>
            <a:pPr marL="109728" indent="0" algn="r" rtl="1">
              <a:buNone/>
            </a:pPr>
            <a:endParaRPr lang="ar-TN" dirty="0"/>
          </a:p>
          <a:p>
            <a:pPr marL="109728" indent="0" algn="r" rtl="1">
              <a:buNone/>
            </a:pPr>
            <a:endParaRPr lang="ar-TN" dirty="0" smtClean="0"/>
          </a:p>
          <a:p>
            <a:pPr marL="109728" indent="0" algn="r" rtl="1">
              <a:buNone/>
            </a:pPr>
            <a:endParaRPr lang="ar-TN" dirty="0"/>
          </a:p>
          <a:p>
            <a:pPr marL="109728" indent="0" algn="r" rtl="1">
              <a:buNone/>
            </a:pPr>
            <a:endParaRPr lang="ar-TN" dirty="0" smtClean="0"/>
          </a:p>
          <a:p>
            <a:pPr marL="109728" indent="0" algn="r" rtl="1">
              <a:buNone/>
            </a:pPr>
            <a:endParaRPr lang="ar-TN" dirty="0"/>
          </a:p>
          <a:p>
            <a:pPr marL="109728" indent="0" algn="r" rtl="1">
              <a:buNone/>
            </a:pPr>
            <a:endParaRPr lang="ar-TN" sz="1400" dirty="0"/>
          </a:p>
          <a:p>
            <a:pPr marL="109728" indent="0" algn="r" rtl="1">
              <a:buNone/>
            </a:pPr>
            <a:r>
              <a:rPr lang="ar-TN" sz="4000" b="1" dirty="0" smtClean="0"/>
              <a:t>                            </a:t>
            </a:r>
            <a:r>
              <a:rPr lang="ar-TN" sz="4000" b="1" dirty="0" smtClean="0">
                <a:solidFill>
                  <a:srgbClr val="7030A0"/>
                </a:solidFill>
              </a:rPr>
              <a:t>عنوان </a:t>
            </a:r>
            <a:r>
              <a:rPr lang="ar-TN" sz="4000" b="1" dirty="0">
                <a:solidFill>
                  <a:srgbClr val="7030A0"/>
                </a:solidFill>
              </a:rPr>
              <a:t>المداخلة: </a:t>
            </a:r>
            <a:endParaRPr lang="ar-TN" sz="4000" b="1" dirty="0" smtClean="0">
              <a:solidFill>
                <a:srgbClr val="7030A0"/>
              </a:solidFill>
            </a:endParaRPr>
          </a:p>
          <a:p>
            <a:pPr marL="109728" indent="0" algn="r" rtl="1">
              <a:buNone/>
            </a:pPr>
            <a:r>
              <a:rPr lang="ar-TN" sz="4000" b="1" dirty="0" smtClean="0">
                <a:solidFill>
                  <a:srgbClr val="7030A0"/>
                </a:solidFill>
              </a:rPr>
              <a:t>اختصاص </a:t>
            </a:r>
            <a:r>
              <a:rPr lang="ar-TN" sz="4000" b="1" dirty="0">
                <a:solidFill>
                  <a:srgbClr val="7030A0"/>
                </a:solidFill>
              </a:rPr>
              <a:t>القاضي الإداري </a:t>
            </a:r>
            <a:r>
              <a:rPr lang="ar-TN" sz="4000" b="1" dirty="0" smtClean="0">
                <a:solidFill>
                  <a:srgbClr val="7030A0"/>
                </a:solidFill>
              </a:rPr>
              <a:t>على </a:t>
            </a:r>
            <a:r>
              <a:rPr lang="ar-TN" sz="4000" b="1" dirty="0">
                <a:solidFill>
                  <a:srgbClr val="7030A0"/>
                </a:solidFill>
              </a:rPr>
              <a:t>ضوء أحكام مجلة الجماعات </a:t>
            </a:r>
            <a:r>
              <a:rPr lang="ar-TN" sz="4000" b="1" dirty="0" smtClean="0">
                <a:solidFill>
                  <a:srgbClr val="7030A0"/>
                </a:solidFill>
              </a:rPr>
              <a:t>المحلية</a:t>
            </a:r>
            <a:endParaRPr lang="ar-TN" sz="4000" b="1" dirty="0">
              <a:solidFill>
                <a:srgbClr val="7030A0"/>
              </a:solidFill>
            </a:endParaRPr>
          </a:p>
          <a:p>
            <a:pPr marL="109728" indent="0" algn="r" rtl="1">
              <a:buNone/>
            </a:pPr>
            <a:endParaRPr lang="fr-FR" dirty="0"/>
          </a:p>
        </p:txBody>
      </p:sp>
      <p:sp>
        <p:nvSpPr>
          <p:cNvPr id="4" name="Ruban vers le haut 3"/>
          <p:cNvSpPr/>
          <p:nvPr/>
        </p:nvSpPr>
        <p:spPr>
          <a:xfrm>
            <a:off x="529937" y="498765"/>
            <a:ext cx="11003972" cy="3044536"/>
          </a:xfrm>
          <a:prstGeom prst="ribbon2">
            <a:avLst>
              <a:gd name="adj1" fmla="val 16326"/>
              <a:gd name="adj2" fmla="val 75000"/>
            </a:avLst>
          </a:prstGeom>
        </p:spPr>
        <p:style>
          <a:lnRef idx="2">
            <a:schemeClr val="dk1"/>
          </a:lnRef>
          <a:fillRef idx="1">
            <a:schemeClr val="lt1"/>
          </a:fillRef>
          <a:effectRef idx="0">
            <a:schemeClr val="dk1"/>
          </a:effectRef>
          <a:fontRef idx="minor">
            <a:schemeClr val="dk1"/>
          </a:fontRef>
        </p:style>
        <p:txBody>
          <a:bodyPr rtlCol="0" anchor="ctr"/>
          <a:lstStyle/>
          <a:p>
            <a:pPr marL="109728" indent="0" algn="r" rtl="1">
              <a:buNone/>
            </a:pPr>
            <a:r>
              <a:rPr lang="ar-TN" sz="4000" b="1" dirty="0" smtClean="0"/>
              <a:t>       </a:t>
            </a:r>
            <a:r>
              <a:rPr lang="ar-TN" sz="6000" b="1" dirty="0" smtClean="0">
                <a:solidFill>
                  <a:schemeClr val="accent1">
                    <a:lumMod val="75000"/>
                  </a:schemeClr>
                </a:solidFill>
              </a:rPr>
              <a:t>دور </a:t>
            </a:r>
            <a:r>
              <a:rPr lang="ar-TN" sz="6000" b="1" dirty="0">
                <a:solidFill>
                  <a:schemeClr val="accent1">
                    <a:lumMod val="75000"/>
                  </a:schemeClr>
                </a:solidFill>
              </a:rPr>
              <a:t>القضاء الإداري </a:t>
            </a:r>
            <a:endParaRPr lang="ar-TN" sz="6000" b="1" dirty="0" smtClean="0">
              <a:solidFill>
                <a:schemeClr val="accent1">
                  <a:lumMod val="75000"/>
                </a:schemeClr>
              </a:solidFill>
            </a:endParaRPr>
          </a:p>
          <a:p>
            <a:pPr marL="109728" indent="0" algn="r" rtl="1">
              <a:buNone/>
            </a:pPr>
            <a:r>
              <a:rPr lang="ar-TN" sz="6000" b="1" dirty="0" smtClean="0">
                <a:solidFill>
                  <a:schemeClr val="accent1">
                    <a:lumMod val="75000"/>
                  </a:schemeClr>
                </a:solidFill>
              </a:rPr>
              <a:t>كسند </a:t>
            </a:r>
            <a:r>
              <a:rPr lang="ar-TN" sz="6000" b="1" dirty="0">
                <a:solidFill>
                  <a:schemeClr val="accent1">
                    <a:lumMod val="75000"/>
                  </a:schemeClr>
                </a:solidFill>
              </a:rPr>
              <a:t>ورقيب للجماعات </a:t>
            </a:r>
            <a:r>
              <a:rPr lang="ar-TN" sz="6000" b="1" dirty="0" smtClean="0">
                <a:solidFill>
                  <a:schemeClr val="accent1">
                    <a:lumMod val="75000"/>
                  </a:schemeClr>
                </a:solidFill>
              </a:rPr>
              <a:t>المحلية</a:t>
            </a:r>
          </a:p>
        </p:txBody>
      </p:sp>
    </p:spTree>
    <p:extLst>
      <p:ext uri="{BB962C8B-B14F-4D97-AF65-F5344CB8AC3E}">
        <p14:creationId xmlns:p14="http://schemas.microsoft.com/office/powerpoint/2010/main" val="3415601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392382" y="592282"/>
            <a:ext cx="9549245" cy="5579918"/>
          </a:xfrm>
        </p:spPr>
        <p:txBody>
          <a:bodyPr>
            <a:normAutofit lnSpcReduction="10000"/>
          </a:bodyPr>
          <a:lstStyle/>
          <a:p>
            <a:pPr marL="109728" indent="0" algn="r" rtl="1">
              <a:buNone/>
            </a:pPr>
            <a:r>
              <a:rPr lang="ar-TN" sz="1800" b="1" dirty="0">
                <a:cs typeface="DecoType Naskh" pitchFamily="2" charset="-78"/>
              </a:rPr>
              <a:t> </a:t>
            </a:r>
            <a:r>
              <a:rPr lang="ar-TN" sz="1800" b="1" dirty="0" smtClean="0">
                <a:cs typeface="DecoType Naskh" pitchFamily="2" charset="-78"/>
              </a:rPr>
              <a:t>  </a:t>
            </a:r>
          </a:p>
          <a:p>
            <a:pPr marL="109728" indent="0" algn="r" rtl="1">
              <a:buNone/>
            </a:pPr>
            <a:r>
              <a:rPr lang="ar-TN" sz="1600" b="1" dirty="0" smtClean="0">
                <a:cs typeface="DecoType Naskh" pitchFamily="2" charset="-78"/>
              </a:rPr>
              <a:t>   </a:t>
            </a:r>
            <a:r>
              <a:rPr lang="ar-TN" sz="3600" b="1" dirty="0">
                <a:cs typeface="Arabic Transparent" pitchFamily="2" charset="-78"/>
              </a:rPr>
              <a:t>مقدمة:</a:t>
            </a:r>
          </a:p>
          <a:p>
            <a:pPr marL="109728" indent="0" algn="r" rtl="1">
              <a:buNone/>
            </a:pPr>
            <a:endParaRPr lang="ar-TN" sz="800" b="1" dirty="0" smtClean="0"/>
          </a:p>
          <a:p>
            <a:pPr algn="just" rtl="1">
              <a:buFontTx/>
              <a:buChar char="-"/>
            </a:pPr>
            <a:r>
              <a:rPr lang="ar-TN" sz="3200" dirty="0" smtClean="0">
                <a:cs typeface="Arabic Transparent" pitchFamily="2" charset="-78"/>
              </a:rPr>
              <a:t>خصّص الباب السابع من الدستور التونسي </a:t>
            </a:r>
            <a:r>
              <a:rPr lang="ar-TN" sz="3200" b="1" u="sng" dirty="0" smtClean="0">
                <a:cs typeface="Arabic Transparent" pitchFamily="2" charset="-78"/>
              </a:rPr>
              <a:t>للسلطة المحلية</a:t>
            </a:r>
            <a:r>
              <a:rPr lang="ar-TN" sz="3200" dirty="0" smtClean="0">
                <a:cs typeface="Arabic Transparent" pitchFamily="2" charset="-78"/>
              </a:rPr>
              <a:t> القائمة على أساس </a:t>
            </a:r>
            <a:r>
              <a:rPr lang="ar-TN" sz="3200" b="1" u="sng" dirty="0" smtClean="0">
                <a:cs typeface="Arabic Transparent" pitchFamily="2" charset="-78"/>
              </a:rPr>
              <a:t>اللامركزية</a:t>
            </a:r>
            <a:r>
              <a:rPr lang="ar-TN" sz="3200" dirty="0" smtClean="0">
                <a:cs typeface="Arabic Transparent" pitchFamily="2" charset="-78"/>
              </a:rPr>
              <a:t>.</a:t>
            </a:r>
          </a:p>
          <a:p>
            <a:pPr marL="109728" indent="0" algn="just" rtl="1">
              <a:buNone/>
            </a:pPr>
            <a:endParaRPr lang="ar-TN" sz="3200" dirty="0" smtClean="0">
              <a:cs typeface="Arabic Transparent" pitchFamily="2" charset="-78"/>
            </a:endParaRPr>
          </a:p>
          <a:p>
            <a:pPr algn="just" rtl="1">
              <a:buFontTx/>
              <a:buChar char="-"/>
            </a:pPr>
            <a:r>
              <a:rPr lang="ar-TN" sz="3200" dirty="0" smtClean="0">
                <a:cs typeface="Arabic Transparent" pitchFamily="2" charset="-78"/>
              </a:rPr>
              <a:t>الفصل 14 من الدستور: التزام «الدولة بدعم اللامركزية واعتمادها بكامل التراب الوطني» على أن يتم ذلك «في إطار وحدة الدولة»</a:t>
            </a:r>
          </a:p>
          <a:p>
            <a:pPr marL="109728" indent="0" algn="just" rtl="1">
              <a:buNone/>
            </a:pPr>
            <a:endParaRPr lang="ar-TN" sz="3200" dirty="0" smtClean="0">
              <a:cs typeface="Arabic Transparent" pitchFamily="2" charset="-78"/>
            </a:endParaRPr>
          </a:p>
          <a:p>
            <a:pPr marL="109728" indent="0" algn="just" rtl="1">
              <a:buNone/>
            </a:pPr>
            <a:r>
              <a:rPr lang="ar-TN" sz="3200" dirty="0" smtClean="0">
                <a:cs typeface="Arabic Transparent" pitchFamily="2" charset="-78"/>
              </a:rPr>
              <a:t>- ينص الدستور على ثلاث أصناف من الجماعات المحلية: البلديات، الجهات والأقاليم. كما ينص على إمكانية إحداث أصناف خصوصية من الجماعات المحلية بمقتضى قانون.</a:t>
            </a:r>
          </a:p>
        </p:txBody>
      </p:sp>
    </p:spTree>
    <p:extLst>
      <p:ext uri="{BB962C8B-B14F-4D97-AF65-F5344CB8AC3E}">
        <p14:creationId xmlns:p14="http://schemas.microsoft.com/office/powerpoint/2010/main" val="300746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246909" y="857875"/>
            <a:ext cx="10304318" cy="4525963"/>
          </a:xfrm>
        </p:spPr>
        <p:txBody>
          <a:bodyPr/>
          <a:lstStyle/>
          <a:p>
            <a:pPr marL="109728" indent="0" algn="just" rtl="1">
              <a:buNone/>
            </a:pPr>
            <a:endParaRPr lang="ar-TN" sz="2800" dirty="0">
              <a:cs typeface="Arabic Transparent" pitchFamily="2" charset="-78"/>
            </a:endParaRPr>
          </a:p>
          <a:p>
            <a:pPr marL="109728" indent="0" algn="just" rtl="1">
              <a:buNone/>
            </a:pPr>
            <a:r>
              <a:rPr lang="ar-TN" sz="2800" dirty="0" smtClean="0">
                <a:cs typeface="Arabic Transparent" pitchFamily="2" charset="-78"/>
              </a:rPr>
              <a:t> </a:t>
            </a:r>
            <a:r>
              <a:rPr lang="ar-TN" sz="3200" dirty="0" smtClean="0">
                <a:cs typeface="Arabic Transparent" pitchFamily="2" charset="-78"/>
              </a:rPr>
              <a:t>يتطلّب </a:t>
            </a:r>
            <a:r>
              <a:rPr lang="ar-TN" sz="3200" dirty="0">
                <a:cs typeface="Arabic Transparent" pitchFamily="2" charset="-78"/>
              </a:rPr>
              <a:t>تجسيد اللامركزية على النحو المنصوص عليه بالدستور اعتماد </a:t>
            </a:r>
            <a:r>
              <a:rPr lang="ar-TN" sz="3200" b="1" dirty="0">
                <a:effectLst>
                  <a:outerShdw blurRad="38100" dist="38100" dir="2700000" algn="tl">
                    <a:srgbClr val="000000">
                      <a:alpha val="43137"/>
                    </a:srgbClr>
                  </a:outerShdw>
                </a:effectLst>
                <a:cs typeface="Arabic Transparent" pitchFamily="2" charset="-78"/>
              </a:rPr>
              <a:t>إطار قانوني</a:t>
            </a:r>
            <a:r>
              <a:rPr lang="ar-TN" sz="3200" dirty="0">
                <a:cs typeface="Arabic Transparent" pitchFamily="2" charset="-78"/>
              </a:rPr>
              <a:t> جديد إذ يتعين الإنتقال من نظام يضع الجماعات المحلية تحت إشراف السلطة المركزية (القانون </a:t>
            </a:r>
            <a:r>
              <a:rPr lang="ar-TN" sz="3200" dirty="0" smtClean="0">
                <a:cs typeface="Arabic Transparent" pitchFamily="2" charset="-78"/>
              </a:rPr>
              <a:t>الأساسي عدد </a:t>
            </a:r>
            <a:r>
              <a:rPr lang="ar-TN" sz="3200" dirty="0">
                <a:cs typeface="Arabic Transparent" pitchFamily="2" charset="-78"/>
              </a:rPr>
              <a:t>33 لسنة 1975 المؤرخ في 14 ماي 1975 المتعلق بالبلديات والقانون الأساسي عدد 11 لسنة </a:t>
            </a:r>
            <a:r>
              <a:rPr lang="ar-TN" sz="3200" dirty="0" smtClean="0">
                <a:cs typeface="Arabic Transparent" pitchFamily="2" charset="-78"/>
              </a:rPr>
              <a:t>1989 </a:t>
            </a:r>
            <a:r>
              <a:rPr lang="ar-TN" sz="3200" dirty="0">
                <a:cs typeface="Arabic Transparent" pitchFamily="2" charset="-78"/>
              </a:rPr>
              <a:t>المؤرخ في 4 فيفري 1989 المتعلق بالمجالس الجهوية) إلى نظام لامركزي يقوم على </a:t>
            </a:r>
            <a:r>
              <a:rPr lang="ar-TN" sz="3200" b="1" u="sng" dirty="0">
                <a:solidFill>
                  <a:srgbClr val="0070C0"/>
                </a:solidFill>
                <a:cs typeface="Arabic Transparent" pitchFamily="2" charset="-78"/>
              </a:rPr>
              <a:t>مبدأ التدبير الحر </a:t>
            </a:r>
            <a:r>
              <a:rPr lang="ar-TN" sz="3200" dirty="0">
                <a:cs typeface="Arabic Transparent" pitchFamily="2" charset="-78"/>
              </a:rPr>
              <a:t>(الفصل 132 من الدستور) </a:t>
            </a:r>
            <a:r>
              <a:rPr lang="ar-TN" sz="3200" b="1" u="sng" dirty="0">
                <a:solidFill>
                  <a:srgbClr val="0070C0"/>
                </a:solidFill>
                <a:cs typeface="Arabic Transparent" pitchFamily="2" charset="-78"/>
              </a:rPr>
              <a:t>والرقابة اللاحقة</a:t>
            </a:r>
            <a:r>
              <a:rPr lang="ar-TN" sz="3200" b="1" dirty="0">
                <a:solidFill>
                  <a:srgbClr val="0070C0"/>
                </a:solidFill>
                <a:cs typeface="Arabic Transparent" pitchFamily="2" charset="-78"/>
              </a:rPr>
              <a:t> </a:t>
            </a:r>
            <a:r>
              <a:rPr lang="ar-TN" sz="3200" dirty="0">
                <a:cs typeface="Arabic Transparent" pitchFamily="2" charset="-78"/>
              </a:rPr>
              <a:t>على شرعية أعمال </a:t>
            </a:r>
            <a:r>
              <a:rPr lang="ar-TN" sz="3200" dirty="0" smtClean="0">
                <a:cs typeface="Arabic Transparent" pitchFamily="2" charset="-78"/>
              </a:rPr>
              <a:t>الجماعات </a:t>
            </a:r>
            <a:r>
              <a:rPr lang="ar-TN" sz="3200" dirty="0">
                <a:cs typeface="Arabic Transparent" pitchFamily="2" charset="-78"/>
              </a:rPr>
              <a:t>المحلية (الفصل 138 من الدستور).</a:t>
            </a:r>
          </a:p>
          <a:p>
            <a:pPr marL="109728" indent="0" algn="just" rtl="1">
              <a:buNone/>
            </a:pPr>
            <a:endParaRPr lang="fr-FR" dirty="0"/>
          </a:p>
        </p:txBody>
      </p:sp>
    </p:spTree>
    <p:extLst>
      <p:ext uri="{BB962C8B-B14F-4D97-AF65-F5344CB8AC3E}">
        <p14:creationId xmlns:p14="http://schemas.microsoft.com/office/powerpoint/2010/main" val="1796219392"/>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091045" y="955965"/>
            <a:ext cx="10491354" cy="5051328"/>
          </a:xfrm>
        </p:spPr>
        <p:txBody>
          <a:bodyPr>
            <a:normAutofit fontScale="92500"/>
          </a:bodyPr>
          <a:lstStyle/>
          <a:p>
            <a:pPr marL="109728" indent="0" algn="just" rtl="1">
              <a:buNone/>
            </a:pPr>
            <a:r>
              <a:rPr lang="ar-TN" sz="2800" dirty="0" smtClean="0">
                <a:cs typeface="Arabic Transparent" pitchFamily="2" charset="-78"/>
              </a:rPr>
              <a:t>                              </a:t>
            </a:r>
          </a:p>
          <a:p>
            <a:pPr marL="109728" indent="0" algn="just" rtl="1">
              <a:buNone/>
            </a:pPr>
            <a:r>
              <a:rPr lang="ar-TN" dirty="0" smtClean="0">
                <a:cs typeface="Arabic Transparent" pitchFamily="2" charset="-78"/>
              </a:rPr>
              <a:t>القانون </a:t>
            </a:r>
            <a:r>
              <a:rPr lang="ar-TN" dirty="0">
                <a:cs typeface="Arabic Transparent" pitchFamily="2" charset="-78"/>
              </a:rPr>
              <a:t>الأساسي عدد 29 لسنة 2018 المؤرخ في 9 ماي 2018 المتعلق بمجلة الجماعات </a:t>
            </a:r>
            <a:r>
              <a:rPr lang="ar-TN" dirty="0" smtClean="0">
                <a:cs typeface="Arabic Transparent" pitchFamily="2" charset="-78"/>
              </a:rPr>
              <a:t>المحلية</a:t>
            </a:r>
          </a:p>
          <a:p>
            <a:pPr marL="109728" indent="0" algn="just" rtl="1">
              <a:buNone/>
            </a:pPr>
            <a:endParaRPr lang="ar-TN" dirty="0" smtClean="0">
              <a:cs typeface="Arabic Transparent" pitchFamily="2" charset="-78"/>
            </a:endParaRPr>
          </a:p>
          <a:p>
            <a:pPr algn="just" rtl="1">
              <a:buSzPct val="72000"/>
              <a:buFont typeface="Calibri" pitchFamily="34" charset="0"/>
              <a:buChar char="←"/>
            </a:pPr>
            <a:r>
              <a:rPr lang="ar-TN" sz="2800" dirty="0" smtClean="0">
                <a:cs typeface="Arabic Transparent" pitchFamily="2" charset="-78"/>
              </a:rPr>
              <a:t>  تندرج في إطار تطبيق الباب  السابع من دستور 27 </a:t>
            </a:r>
            <a:r>
              <a:rPr lang="ar-TN" sz="2800" dirty="0" err="1" smtClean="0">
                <a:cs typeface="Arabic Transparent" pitchFamily="2" charset="-78"/>
              </a:rPr>
              <a:t>جانفي</a:t>
            </a:r>
            <a:r>
              <a:rPr lang="ar-TN" sz="2800" dirty="0" smtClean="0">
                <a:cs typeface="Arabic Transparent" pitchFamily="2" charset="-78"/>
              </a:rPr>
              <a:t> 2014 الوارد تحت عنوان السلطة المحلية.</a:t>
            </a:r>
          </a:p>
          <a:p>
            <a:pPr marL="109728" indent="0" algn="just" rtl="1">
              <a:buSzPct val="72000"/>
              <a:buNone/>
            </a:pPr>
            <a:endParaRPr lang="ar-TN" sz="2800" dirty="0" smtClean="0">
              <a:cs typeface="Arabic Transparent" pitchFamily="2" charset="-78"/>
            </a:endParaRPr>
          </a:p>
          <a:p>
            <a:pPr marL="109728" indent="0" algn="r" rtl="1">
              <a:buNone/>
            </a:pPr>
            <a:r>
              <a:rPr lang="ar-TN" sz="2800" dirty="0" smtClean="0">
                <a:cs typeface="Arabic Transparent" pitchFamily="2" charset="-78"/>
              </a:rPr>
              <a:t>  </a:t>
            </a:r>
            <a:r>
              <a:rPr lang="ar-TN" sz="2800" b="1" dirty="0">
                <a:cs typeface="Arabic Transparent" pitchFamily="2" charset="-78"/>
              </a:rPr>
              <a:t>التنصيص على كل المبادئ المتعلقة بتكريس اللامركزية الإدارية:</a:t>
            </a:r>
          </a:p>
          <a:p>
            <a:pPr marL="109728" indent="0" algn="r" rtl="1">
              <a:buNone/>
            </a:pPr>
            <a:r>
              <a:rPr lang="ar-TN" sz="2800" dirty="0">
                <a:cs typeface="Arabic Transparent" pitchFamily="2" charset="-78"/>
              </a:rPr>
              <a:t>           - مبدأ التدبير الحر للجماعات المحلية</a:t>
            </a:r>
          </a:p>
          <a:p>
            <a:pPr marL="109728" indent="0" algn="r" rtl="1">
              <a:buNone/>
            </a:pPr>
            <a:r>
              <a:rPr lang="ar-TN" sz="2800" dirty="0">
                <a:cs typeface="Arabic Transparent" pitchFamily="2" charset="-78"/>
              </a:rPr>
              <a:t>           - مبدأ انتخاب مجالس الجماعات </a:t>
            </a:r>
            <a:r>
              <a:rPr lang="ar-TN" sz="2800" dirty="0" smtClean="0">
                <a:cs typeface="Arabic Transparent" pitchFamily="2" charset="-78"/>
              </a:rPr>
              <a:t>المحلية</a:t>
            </a:r>
            <a:endParaRPr lang="ar-TN" sz="2800" dirty="0">
              <a:cs typeface="Arabic Transparent" pitchFamily="2" charset="-78"/>
            </a:endParaRPr>
          </a:p>
          <a:p>
            <a:pPr marL="109728" indent="0" algn="r" rtl="1">
              <a:buNone/>
            </a:pPr>
            <a:r>
              <a:rPr lang="ar-TN" sz="2800" dirty="0">
                <a:cs typeface="Arabic Transparent" pitchFamily="2" charset="-78"/>
              </a:rPr>
              <a:t>           - السلطة الترتيبية للجماعات </a:t>
            </a:r>
            <a:r>
              <a:rPr lang="ar-TN" sz="2800" dirty="0" smtClean="0">
                <a:cs typeface="Arabic Transparent" pitchFamily="2" charset="-78"/>
              </a:rPr>
              <a:t>المحلية</a:t>
            </a:r>
            <a:endParaRPr lang="ar-TN" sz="2800" dirty="0">
              <a:cs typeface="Arabic Transparent" pitchFamily="2" charset="-78"/>
            </a:endParaRPr>
          </a:p>
          <a:p>
            <a:pPr marL="109728" indent="0" algn="r" rtl="1">
              <a:buNone/>
            </a:pPr>
            <a:r>
              <a:rPr lang="ar-TN" sz="2800" b="1" dirty="0">
                <a:cs typeface="Arabic Transparent" pitchFamily="2" charset="-78"/>
              </a:rPr>
              <a:t>           </a:t>
            </a:r>
            <a:r>
              <a:rPr lang="ar-TN" sz="2800" dirty="0">
                <a:cs typeface="Arabic Transparent" pitchFamily="2" charset="-78"/>
              </a:rPr>
              <a:t>-  الصلاحيات الذاتية للجماعات </a:t>
            </a:r>
            <a:r>
              <a:rPr lang="ar-TN" sz="2800" dirty="0" smtClean="0">
                <a:cs typeface="Arabic Transparent" pitchFamily="2" charset="-78"/>
              </a:rPr>
              <a:t>المحلية</a:t>
            </a:r>
            <a:r>
              <a:rPr lang="ar-TN" sz="2800" b="1" dirty="0" smtClean="0">
                <a:cs typeface="Arabic Transparent" pitchFamily="2" charset="-78"/>
              </a:rPr>
              <a:t> </a:t>
            </a:r>
            <a:r>
              <a:rPr lang="ar-TN" sz="2000" b="1" dirty="0" smtClean="0">
                <a:cs typeface="Arabic Transparent" pitchFamily="2" charset="-78"/>
              </a:rPr>
              <a:t> </a:t>
            </a:r>
            <a:r>
              <a:rPr lang="ar-TN" sz="2000" b="1" dirty="0" smtClean="0">
                <a:cs typeface="DecoType Naskh" pitchFamily="2" charset="-78"/>
              </a:rPr>
              <a:t>                     </a:t>
            </a:r>
            <a:endParaRPr lang="fr-FR" sz="2000" dirty="0"/>
          </a:p>
          <a:p>
            <a:pPr marL="109728" indent="0" algn="r" rtl="1">
              <a:buNone/>
            </a:pPr>
            <a:endParaRPr lang="fr-FR" dirty="0"/>
          </a:p>
        </p:txBody>
      </p:sp>
      <p:sp>
        <p:nvSpPr>
          <p:cNvPr id="4" name="Rectangle 3"/>
          <p:cNvSpPr/>
          <p:nvPr/>
        </p:nvSpPr>
        <p:spPr>
          <a:xfrm>
            <a:off x="4318533" y="523410"/>
            <a:ext cx="3264035" cy="584775"/>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TN" sz="3200" b="1" cap="all" spc="0" dirty="0" smtClean="0">
                <a:ln w="0"/>
                <a:solidFill>
                  <a:schemeClr val="bg2">
                    <a:lumMod val="25000"/>
                  </a:schemeClr>
                </a:solidFill>
                <a:effectLst>
                  <a:reflection blurRad="12700" stA="50000" endPos="50000" dist="5000" dir="5400000" sy="-100000" rotWithShape="0"/>
                </a:effectLst>
              </a:rPr>
              <a:t>مجلة الجماعات المحلية</a:t>
            </a:r>
            <a:endParaRPr lang="fr-FR" sz="3200" b="1" cap="all" spc="0" dirty="0">
              <a:ln w="0"/>
              <a:solidFill>
                <a:schemeClr val="bg2">
                  <a:lumMod val="25000"/>
                </a:schemeClr>
              </a:solidFill>
              <a:effectLst>
                <a:reflection blurRad="12700" stA="50000" endPos="50000" dist="5000" dir="5400000" sy="-100000" rotWithShape="0"/>
              </a:effectLst>
            </a:endParaRPr>
          </a:p>
        </p:txBody>
      </p:sp>
    </p:spTree>
    <p:extLst>
      <p:ext uri="{BB962C8B-B14F-4D97-AF65-F5344CB8AC3E}">
        <p14:creationId xmlns:p14="http://schemas.microsoft.com/office/powerpoint/2010/main" val="4012448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31273" y="498764"/>
            <a:ext cx="10172700" cy="5912427"/>
          </a:xfrm>
        </p:spPr>
        <p:txBody>
          <a:bodyPr>
            <a:normAutofit/>
          </a:bodyPr>
          <a:lstStyle/>
          <a:p>
            <a:pPr algn="r" rtl="1">
              <a:buFontTx/>
              <a:buChar char="-"/>
            </a:pPr>
            <a:endParaRPr lang="ar-TN" sz="2800" dirty="0" smtClean="0">
              <a:cs typeface="Arabic Transparent" pitchFamily="2" charset="-78"/>
            </a:endParaRPr>
          </a:p>
          <a:p>
            <a:pPr algn="r" rtl="1">
              <a:buFontTx/>
              <a:buChar char="-"/>
            </a:pPr>
            <a:r>
              <a:rPr lang="ar-TN" sz="2800" dirty="0" smtClean="0">
                <a:cs typeface="Arabic Transparent" pitchFamily="2" charset="-78"/>
              </a:rPr>
              <a:t>حرية </a:t>
            </a:r>
            <a:r>
              <a:rPr lang="ar-TN" sz="2800" dirty="0">
                <a:cs typeface="Arabic Transparent" pitchFamily="2" charset="-78"/>
              </a:rPr>
              <a:t>التصرف المالي للجماعات </a:t>
            </a:r>
            <a:r>
              <a:rPr lang="ar-TN" sz="2800" dirty="0" smtClean="0">
                <a:cs typeface="Arabic Transparent" pitchFamily="2" charset="-78"/>
              </a:rPr>
              <a:t>المحلية</a:t>
            </a:r>
            <a:endParaRPr lang="ar-TN" sz="2800" dirty="0">
              <a:cs typeface="Arabic Transparent" pitchFamily="2" charset="-78"/>
            </a:endParaRPr>
          </a:p>
          <a:p>
            <a:pPr algn="r" rtl="1">
              <a:buFontTx/>
              <a:buChar char="-"/>
            </a:pPr>
            <a:r>
              <a:rPr lang="ar-TN" sz="2800" dirty="0">
                <a:cs typeface="Arabic Transparent" pitchFamily="2" charset="-78"/>
              </a:rPr>
              <a:t>الموارد الذاتية للجماعات </a:t>
            </a:r>
            <a:r>
              <a:rPr lang="ar-TN" sz="2800" dirty="0" smtClean="0">
                <a:cs typeface="Arabic Transparent" pitchFamily="2" charset="-78"/>
              </a:rPr>
              <a:t>المحلية</a:t>
            </a:r>
            <a:endParaRPr lang="ar-TN" sz="2800" dirty="0">
              <a:cs typeface="Arabic Transparent" pitchFamily="2" charset="-78"/>
            </a:endParaRPr>
          </a:p>
          <a:p>
            <a:pPr algn="r" rtl="1">
              <a:buFontTx/>
              <a:buChar char="-"/>
            </a:pPr>
            <a:r>
              <a:rPr lang="ar-TN" sz="2800" dirty="0">
                <a:cs typeface="Arabic Transparent" pitchFamily="2" charset="-78"/>
              </a:rPr>
              <a:t>مبدأ التعديل </a:t>
            </a:r>
            <a:r>
              <a:rPr lang="ar-TN" sz="2800" dirty="0" smtClean="0">
                <a:cs typeface="Arabic Transparent" pitchFamily="2" charset="-78"/>
              </a:rPr>
              <a:t>المالي</a:t>
            </a:r>
            <a:endParaRPr lang="ar-TN" sz="2800" dirty="0">
              <a:cs typeface="Arabic Transparent" pitchFamily="2" charset="-78"/>
            </a:endParaRPr>
          </a:p>
          <a:p>
            <a:pPr algn="r" rtl="1">
              <a:buFontTx/>
              <a:buChar char="-"/>
            </a:pPr>
            <a:r>
              <a:rPr lang="ar-TN" sz="2800" dirty="0">
                <a:cs typeface="Arabic Transparent" pitchFamily="2" charset="-78"/>
              </a:rPr>
              <a:t>الرقابة اللاحقة على الجماعات </a:t>
            </a:r>
            <a:r>
              <a:rPr lang="ar-TN" sz="2800" dirty="0" smtClean="0">
                <a:cs typeface="Arabic Transparent" pitchFamily="2" charset="-78"/>
              </a:rPr>
              <a:t>المحلية</a:t>
            </a:r>
            <a:endParaRPr lang="ar-TN" sz="2800" dirty="0">
              <a:cs typeface="Arabic Transparent" pitchFamily="2" charset="-78"/>
            </a:endParaRPr>
          </a:p>
          <a:p>
            <a:pPr algn="r" rtl="1">
              <a:buFontTx/>
              <a:buChar char="-"/>
            </a:pPr>
            <a:r>
              <a:rPr lang="ar-TN" sz="2800" dirty="0">
                <a:cs typeface="Arabic Transparent" pitchFamily="2" charset="-78"/>
              </a:rPr>
              <a:t>التعاون </a:t>
            </a:r>
            <a:r>
              <a:rPr lang="ar-TN" sz="2800" dirty="0" smtClean="0">
                <a:cs typeface="Arabic Transparent" pitchFamily="2" charset="-78"/>
              </a:rPr>
              <a:t>اللامركزي</a:t>
            </a:r>
            <a:endParaRPr lang="ar-TN" sz="2800" dirty="0">
              <a:cs typeface="Arabic Transparent" pitchFamily="2" charset="-78"/>
            </a:endParaRPr>
          </a:p>
          <a:p>
            <a:pPr algn="r" rtl="1">
              <a:buFontTx/>
              <a:buChar char="-"/>
            </a:pPr>
            <a:r>
              <a:rPr lang="ar-TN" sz="2800" dirty="0">
                <a:cs typeface="Arabic Transparent" pitchFamily="2" charset="-78"/>
              </a:rPr>
              <a:t>الديمقراطية </a:t>
            </a:r>
            <a:r>
              <a:rPr lang="ar-TN" sz="2800" dirty="0" smtClean="0">
                <a:cs typeface="Arabic Transparent" pitchFamily="2" charset="-78"/>
              </a:rPr>
              <a:t>التشاركية</a:t>
            </a:r>
            <a:endParaRPr lang="ar-TN" sz="2800" dirty="0">
              <a:cs typeface="Arabic Transparent" pitchFamily="2" charset="-78"/>
            </a:endParaRPr>
          </a:p>
          <a:p>
            <a:pPr algn="r" rtl="1">
              <a:buFontTx/>
              <a:buChar char="-"/>
            </a:pPr>
            <a:r>
              <a:rPr lang="ar-TN" sz="2800" dirty="0">
                <a:cs typeface="Arabic Transparent" pitchFamily="2" charset="-78"/>
              </a:rPr>
              <a:t>المجلس الأعلى للجماعات المحلية</a:t>
            </a:r>
            <a:r>
              <a:rPr lang="ar-TN" sz="2800" dirty="0" smtClean="0">
                <a:cs typeface="Arabic Transparent" pitchFamily="2" charset="-78"/>
              </a:rPr>
              <a:t>،...</a:t>
            </a:r>
            <a:endParaRPr lang="fr-FR" sz="2800" dirty="0">
              <a:cs typeface="Arabic Transparent" pitchFamily="2" charset="-78"/>
            </a:endParaRPr>
          </a:p>
        </p:txBody>
      </p:sp>
    </p:spTree>
    <p:extLst>
      <p:ext uri="{BB962C8B-B14F-4D97-AF65-F5344CB8AC3E}">
        <p14:creationId xmlns:p14="http://schemas.microsoft.com/office/powerpoint/2010/main" val="23538069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09600" y="764356"/>
            <a:ext cx="10972800" cy="4525963"/>
          </a:xfrm>
        </p:spPr>
        <p:txBody>
          <a:bodyPr>
            <a:normAutofit fontScale="85000" lnSpcReduction="10000"/>
          </a:bodyPr>
          <a:lstStyle/>
          <a:p>
            <a:pPr marL="109728" indent="0" algn="r" rtl="1">
              <a:buNone/>
            </a:pPr>
            <a:endParaRPr lang="ar-TN" sz="2800" dirty="0"/>
          </a:p>
          <a:p>
            <a:pPr marL="109728" indent="0" algn="just" rtl="1">
              <a:buNone/>
            </a:pPr>
            <a:r>
              <a:rPr lang="ar-TN" sz="3200" b="1" dirty="0" smtClean="0">
                <a:solidFill>
                  <a:srgbClr val="C00000"/>
                </a:solidFill>
              </a:rPr>
              <a:t>التنظيم الجديد للقضاء الإداري التونسي على ضوء دستور 27 </a:t>
            </a:r>
            <a:r>
              <a:rPr lang="ar-TN" sz="3200" b="1" dirty="0" err="1" smtClean="0">
                <a:solidFill>
                  <a:srgbClr val="C00000"/>
                </a:solidFill>
              </a:rPr>
              <a:t>جانفي</a:t>
            </a:r>
            <a:r>
              <a:rPr lang="ar-TN" sz="3200" b="1" dirty="0" smtClean="0">
                <a:solidFill>
                  <a:srgbClr val="C00000"/>
                </a:solidFill>
              </a:rPr>
              <a:t> 2014:</a:t>
            </a:r>
            <a:r>
              <a:rPr lang="ar-TN" sz="2800" b="1" dirty="0" smtClean="0">
                <a:solidFill>
                  <a:srgbClr val="C00000"/>
                </a:solidFill>
              </a:rPr>
              <a:t> </a:t>
            </a:r>
            <a:r>
              <a:rPr lang="ar-TN" sz="3500" dirty="0">
                <a:cs typeface="Arabic Transparent" pitchFamily="2" charset="-78"/>
              </a:rPr>
              <a:t>إحداث محاكم إدارية ابتدائية ومحاكم إدارية استئنافية ومحكمة إدارية عليا</a:t>
            </a:r>
            <a:r>
              <a:rPr lang="ar-TN" sz="3500" dirty="0" smtClean="0">
                <a:cs typeface="Arabic Transparent" pitchFamily="2" charset="-78"/>
              </a:rPr>
              <a:t>.</a:t>
            </a:r>
          </a:p>
          <a:p>
            <a:pPr marL="109728" indent="0" algn="just" rtl="1">
              <a:buNone/>
            </a:pPr>
            <a:endParaRPr lang="ar-TN" sz="3500" dirty="0">
              <a:cs typeface="Arabic Transparent" pitchFamily="2" charset="-78"/>
            </a:endParaRPr>
          </a:p>
          <a:p>
            <a:pPr marL="109728" indent="0" algn="just" rtl="1">
              <a:buNone/>
            </a:pPr>
            <a:r>
              <a:rPr lang="ar-TN" sz="3500" dirty="0">
                <a:cs typeface="Arabic Transparent" pitchFamily="2" charset="-78"/>
              </a:rPr>
              <a:t>الأمر الحكومي عدد 620 لسنة 2017 المؤرخ في 25 ماي 2017 المتعلق بإحداث دوائر ابتدائية متفرعة عن المحكمة الإدارية بالجهات وبضبط نطاقها الترابي</a:t>
            </a:r>
            <a:r>
              <a:rPr lang="ar-TN" sz="3500" dirty="0" smtClean="0">
                <a:cs typeface="Arabic Transparent" pitchFamily="2" charset="-78"/>
              </a:rPr>
              <a:t>: </a:t>
            </a:r>
            <a:r>
              <a:rPr lang="ar-TN" sz="3500" b="1" dirty="0" smtClean="0">
                <a:cs typeface="Arabic Transparent" pitchFamily="2" charset="-78"/>
              </a:rPr>
              <a:t>12 </a:t>
            </a:r>
            <a:r>
              <a:rPr lang="ar-TN" sz="3500" b="1" dirty="0">
                <a:cs typeface="Arabic Transparent" pitchFamily="2" charset="-78"/>
              </a:rPr>
              <a:t>دائرة جهوية: </a:t>
            </a:r>
            <a:r>
              <a:rPr lang="ar-TN" sz="3500" dirty="0">
                <a:cs typeface="Arabic Transparent" pitchFamily="2" charset="-78"/>
              </a:rPr>
              <a:t>الدائرة الإبتدائية بمدنين (ولاية مدنين وولاية تطاوين</a:t>
            </a:r>
            <a:r>
              <a:rPr lang="ar-TN" sz="3500" dirty="0" smtClean="0">
                <a:cs typeface="Arabic Transparent" pitchFamily="2" charset="-78"/>
              </a:rPr>
              <a:t>)</a:t>
            </a:r>
          </a:p>
          <a:p>
            <a:pPr marL="109728" indent="0" algn="just" rtl="1">
              <a:buNone/>
            </a:pPr>
            <a:endParaRPr lang="ar-TN" sz="3500" dirty="0" smtClean="0">
              <a:cs typeface="Arabic Transparent" pitchFamily="2" charset="-78"/>
            </a:endParaRPr>
          </a:p>
          <a:p>
            <a:pPr marL="109728" indent="0" algn="just" rtl="1">
              <a:buNone/>
            </a:pPr>
            <a:r>
              <a:rPr lang="ar-TN" sz="3500" dirty="0" smtClean="0">
                <a:cs typeface="Arabic Transparent" pitchFamily="2" charset="-78"/>
              </a:rPr>
              <a:t>قرار من الرئيس الأول للمحكمة الإدارية مؤرخ في 20 فيفري 2018 يتعلق بضبط تاريخ فتح الدوائر الإبتدائية المتفرعة عن المحكمة الإدارية بالجهات (22 فيفري 2018)</a:t>
            </a:r>
          </a:p>
          <a:p>
            <a:pPr marL="109728" indent="0" algn="just" rtl="1">
              <a:buNone/>
            </a:pPr>
            <a:endParaRPr lang="ar-TN" sz="3500" dirty="0">
              <a:cs typeface="Arabic Transparent" pitchFamily="2" charset="-78"/>
            </a:endParaRPr>
          </a:p>
          <a:p>
            <a:pPr marL="109728" indent="0" algn="r" rtl="1">
              <a:buNone/>
            </a:pPr>
            <a:endParaRPr lang="fr-FR" dirty="0"/>
          </a:p>
        </p:txBody>
      </p:sp>
    </p:spTree>
    <p:extLst>
      <p:ext uri="{BB962C8B-B14F-4D97-AF65-F5344CB8AC3E}">
        <p14:creationId xmlns:p14="http://schemas.microsoft.com/office/powerpoint/2010/main" val="1671453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007918" y="1080655"/>
            <a:ext cx="10574482" cy="4926637"/>
          </a:xfrm>
        </p:spPr>
        <p:txBody>
          <a:bodyPr/>
          <a:lstStyle/>
          <a:p>
            <a:pPr marL="109728" indent="0" algn="just" rtl="1">
              <a:buNone/>
            </a:pPr>
            <a:r>
              <a:rPr lang="ar-TN" sz="3200" dirty="0">
                <a:cs typeface="Arabic Transparent" pitchFamily="2" charset="-78"/>
              </a:rPr>
              <a:t>الفصل 15 (جديد) من القانون المتعلق بالمحكمة الإدارية: «يمكن إحداث دوائر ابتدائية بالجهات المتفرعة عن المحكمة الإدارية بضبط النطاق الترابي لكل منها بأمر وذلك للنظر في حدود الإختصاص الحكمي المنصوص عليه بالفصل 17 من هذا القانون، في القضايا المرفوعة ضد </a:t>
            </a:r>
            <a:r>
              <a:rPr lang="ar-TN" sz="3200" u="sng" dirty="0">
                <a:effectLst>
                  <a:outerShdw blurRad="38100" dist="38100" dir="2700000" algn="tl">
                    <a:srgbClr val="000000">
                      <a:alpha val="43137"/>
                    </a:srgbClr>
                  </a:outerShdw>
                </a:effectLst>
                <a:cs typeface="Arabic Transparent" pitchFamily="2" charset="-78"/>
              </a:rPr>
              <a:t>السلط الإدارية الجهوية والمحلية والمؤسسات العمومية الكائن مقرها الأصلي بالنطاق الترابي للدائرة</a:t>
            </a:r>
            <a:r>
              <a:rPr lang="ar-TN" sz="3200" dirty="0">
                <a:cs typeface="Arabic Transparent" pitchFamily="2" charset="-78"/>
              </a:rPr>
              <a:t>، وكذلك في القضايا التي يمكن أن يسند فيها الإختصاص لها بمقتضى قانون خاص ويباشر رئيس الدائرة الإبتدائية في هذه الحالة المهام الموكولة إلى الرئيس الأول بمقتضى هذا القانون...»</a:t>
            </a:r>
          </a:p>
          <a:p>
            <a:pPr marL="109728" indent="0" algn="r" rtl="1">
              <a:buNone/>
            </a:pPr>
            <a:endParaRPr lang="fr-FR" dirty="0"/>
          </a:p>
        </p:txBody>
      </p:sp>
    </p:spTree>
    <p:extLst>
      <p:ext uri="{BB962C8B-B14F-4D97-AF65-F5344CB8AC3E}">
        <p14:creationId xmlns:p14="http://schemas.microsoft.com/office/powerpoint/2010/main" val="2590901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nvPr>
        </p:nvSpPr>
        <p:spPr>
          <a:xfrm>
            <a:off x="1070262" y="1481329"/>
            <a:ext cx="10432473" cy="3334246"/>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09728" indent="0" algn="ctr" rtl="1">
              <a:buNone/>
            </a:pPr>
            <a:r>
              <a:rPr lang="ar-TN" sz="6000" b="1" cap="all" spc="0" dirty="0" smtClean="0">
                <a:ln w="0"/>
                <a:solidFill>
                  <a:srgbClr val="C00000"/>
                </a:solidFill>
                <a:effectLst>
                  <a:reflection blurRad="12700" stA="50000" endPos="50000" dist="5000" dir="5400000" sy="-100000" rotWithShape="0"/>
                </a:effectLst>
              </a:rPr>
              <a:t>المحور الأول:</a:t>
            </a:r>
          </a:p>
          <a:p>
            <a:pPr marL="109728" indent="0" algn="ctr" rtl="1">
              <a:buNone/>
            </a:pPr>
            <a:endParaRPr lang="ar-TN" sz="2400" b="1" cap="all" spc="0" dirty="0" smtClean="0">
              <a:ln w="0"/>
              <a:solidFill>
                <a:srgbClr val="C00000"/>
              </a:solidFill>
              <a:effectLst>
                <a:reflection blurRad="12700" stA="50000" endPos="50000" dist="5000" dir="5400000" sy="-100000" rotWithShape="0"/>
              </a:effectLst>
            </a:endParaRPr>
          </a:p>
          <a:p>
            <a:pPr marL="109728" indent="0" algn="ctr" rtl="1">
              <a:buNone/>
            </a:pPr>
            <a:r>
              <a:rPr lang="ar-TN" sz="6000" b="1" cap="all" dirty="0" smtClean="0">
                <a:ln w="0"/>
                <a:solidFill>
                  <a:srgbClr val="C00000"/>
                </a:solidFill>
                <a:effectLst>
                  <a:reflection blurRad="12700" stA="50000" endPos="50000" dist="5000" dir="5400000" sy="-100000" rotWithShape="0"/>
                </a:effectLst>
              </a:rPr>
              <a:t>الوظيفة الاستشارية للقاضي الإداري على ضوء أحكام مجلة الجماعات المحلية</a:t>
            </a:r>
            <a:endParaRPr lang="ar-TN" sz="6000" b="1" cap="all" spc="0" dirty="0" smtClean="0">
              <a:ln w="0"/>
              <a:solidFill>
                <a:srgbClr val="C00000"/>
              </a:solidFill>
              <a:effectLst>
                <a:reflection blurRad="12700" stA="50000" endPos="50000" dist="5000" dir="5400000" sy="-100000" rotWithShape="0"/>
              </a:effectLst>
            </a:endParaRPr>
          </a:p>
        </p:txBody>
      </p:sp>
    </p:spTree>
    <p:extLst>
      <p:ext uri="{BB962C8B-B14F-4D97-AF65-F5344CB8AC3E}">
        <p14:creationId xmlns:p14="http://schemas.microsoft.com/office/powerpoint/2010/main" val="3821882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527464" y="571500"/>
            <a:ext cx="9351818" cy="5413664"/>
          </a:xfrm>
        </p:spPr>
        <p:txBody>
          <a:bodyPr>
            <a:normAutofit/>
          </a:bodyPr>
          <a:lstStyle/>
          <a:p>
            <a:pPr marL="109728" indent="0" algn="r" rtl="1">
              <a:buNone/>
            </a:pPr>
            <a:endParaRPr lang="ar-TN" sz="1800" dirty="0" smtClean="0">
              <a:cs typeface="Arabic Transparent" pitchFamily="2" charset="-78"/>
            </a:endParaRPr>
          </a:p>
          <a:p>
            <a:pPr marL="109728" indent="0" algn="r" rtl="1">
              <a:buNone/>
            </a:pPr>
            <a:endParaRPr lang="ar-TN" sz="1800" dirty="0">
              <a:cs typeface="Arabic Transparent" pitchFamily="2" charset="-78"/>
            </a:endParaRPr>
          </a:p>
          <a:p>
            <a:pPr marL="109728" indent="0" algn="just" rtl="1">
              <a:buNone/>
            </a:pPr>
            <a:endParaRPr lang="ar-TN" sz="1100" dirty="0" smtClean="0">
              <a:cs typeface="Arabic Transparent" pitchFamily="2" charset="-78"/>
            </a:endParaRPr>
          </a:p>
          <a:p>
            <a:pPr marL="109728" indent="0" algn="just" rtl="1">
              <a:buNone/>
            </a:pPr>
            <a:r>
              <a:rPr lang="ar-TN" sz="3200" b="1" dirty="0">
                <a:cs typeface="Arabic Transparent" pitchFamily="2" charset="-78"/>
              </a:rPr>
              <a:t>الفصل 4</a:t>
            </a:r>
            <a:r>
              <a:rPr lang="ar-TN" sz="3200" dirty="0">
                <a:cs typeface="Arabic Transparent" pitchFamily="2" charset="-78"/>
              </a:rPr>
              <a:t> من القانون عدد 40 لسنة 1972 المتعلق بالمحكمة الإدارية « </a:t>
            </a:r>
            <a:r>
              <a:rPr lang="ar-TN" sz="3200" dirty="0" smtClean="0">
                <a:cs typeface="Arabic Transparent" pitchFamily="2" charset="-78"/>
              </a:rPr>
              <a:t>تقع </a:t>
            </a:r>
            <a:r>
              <a:rPr lang="ar-TN" sz="3200" dirty="0">
                <a:cs typeface="Arabic Transparent" pitchFamily="2" charset="-78"/>
              </a:rPr>
              <a:t>استشارة المحكمة الإدارية وجوبا بشأن مشاريع الأوامر ذات الصبغة الترتيبية.</a:t>
            </a:r>
          </a:p>
          <a:p>
            <a:pPr marL="109728" indent="0" algn="just" rtl="1">
              <a:buNone/>
            </a:pPr>
            <a:r>
              <a:rPr lang="ar-TN" sz="3200" dirty="0">
                <a:cs typeface="Arabic Transparent" pitchFamily="2" charset="-78"/>
              </a:rPr>
              <a:t>وتستشار المحكمة الإدارية بخصوص مشاريع النصوص الأخرى وبوجه عام حول كافة المواضيع التي تقتضي الأحكام التشريعية أو الترتيبية مشورتها أو التي تعرضها عليها الحكومة لإبداء رأيها فيها ويحال نص كل استشارة متعلقة بمشروع قانون أو بمشروع مرسوم على مجلس النواب».</a:t>
            </a:r>
          </a:p>
        </p:txBody>
      </p:sp>
    </p:spTree>
    <p:extLst>
      <p:ext uri="{BB962C8B-B14F-4D97-AF65-F5344CB8AC3E}">
        <p14:creationId xmlns:p14="http://schemas.microsoft.com/office/powerpoint/2010/main" val="17926882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53391" y="290945"/>
            <a:ext cx="10702635" cy="6234546"/>
          </a:xfrm>
        </p:spPr>
        <p:txBody>
          <a:bodyPr>
            <a:noAutofit/>
          </a:bodyPr>
          <a:lstStyle/>
          <a:p>
            <a:pPr marL="109728" indent="0" algn="r" rtl="1">
              <a:buNone/>
            </a:pPr>
            <a:r>
              <a:rPr lang="ar-TN" sz="2800" dirty="0" smtClean="0">
                <a:cs typeface="Arabic Transparent" pitchFamily="2" charset="-78"/>
              </a:rPr>
              <a:t>الإستشارة </a:t>
            </a:r>
            <a:r>
              <a:rPr lang="ar-TN" sz="2800" dirty="0">
                <a:cs typeface="Arabic Transparent" pitchFamily="2" charset="-78"/>
              </a:rPr>
              <a:t>= طلب إبداء الرأي </a:t>
            </a:r>
            <a:endParaRPr lang="ar-TN" sz="2800" dirty="0" smtClean="0">
              <a:cs typeface="Arabic Transparent" pitchFamily="2" charset="-78"/>
            </a:endParaRPr>
          </a:p>
          <a:p>
            <a:pPr marL="109728" indent="0" algn="r" rtl="1">
              <a:buNone/>
            </a:pPr>
            <a:endParaRPr lang="ar-TN" sz="2800" dirty="0">
              <a:cs typeface="Arabic Transparent" pitchFamily="2" charset="-78"/>
            </a:endParaRPr>
          </a:p>
          <a:p>
            <a:pPr marL="109728" indent="0" algn="r" rtl="1">
              <a:buNone/>
            </a:pPr>
            <a:r>
              <a:rPr lang="ar-TN" sz="2800" dirty="0">
                <a:cs typeface="Arabic Transparent" pitchFamily="2" charset="-78"/>
              </a:rPr>
              <a:t>- </a:t>
            </a:r>
            <a:r>
              <a:rPr lang="ar-TN" sz="2800" b="1" dirty="0">
                <a:cs typeface="Arabic Transparent" pitchFamily="2" charset="-78"/>
              </a:rPr>
              <a:t>الإستشارة الوجوبية: </a:t>
            </a:r>
            <a:r>
              <a:rPr lang="ar-TN" sz="2800" dirty="0">
                <a:cs typeface="Arabic Transparent" pitchFamily="2" charset="-78"/>
              </a:rPr>
              <a:t>الأوامر ذات الصبغة الترتيبية</a:t>
            </a:r>
          </a:p>
          <a:p>
            <a:pPr algn="just" rtl="1">
              <a:buFontTx/>
              <a:buChar char="-"/>
            </a:pPr>
            <a:r>
              <a:rPr lang="ar-TN" sz="2800" b="1" dirty="0" smtClean="0">
                <a:cs typeface="Arabic Transparent" pitchFamily="2" charset="-78"/>
              </a:rPr>
              <a:t>الإستشارة </a:t>
            </a:r>
            <a:r>
              <a:rPr lang="ar-TN" sz="2800" b="1" dirty="0">
                <a:cs typeface="Arabic Transparent" pitchFamily="2" charset="-78"/>
              </a:rPr>
              <a:t>الإختيارية: </a:t>
            </a:r>
            <a:r>
              <a:rPr lang="ar-TN" sz="2800" dirty="0">
                <a:cs typeface="Arabic Transparent" pitchFamily="2" charset="-78"/>
              </a:rPr>
              <a:t>الإستشارات القانونية غير الوجوبية التي تتعهد بها المحكمة الإدارية في نطاق أحكام الفقرة الثانية من الفصل 4</a:t>
            </a:r>
            <a:r>
              <a:rPr lang="ar-TN" sz="2800" dirty="0" smtClean="0">
                <a:cs typeface="Arabic Transparent" pitchFamily="2" charset="-78"/>
              </a:rPr>
              <a:t>.</a:t>
            </a:r>
          </a:p>
          <a:p>
            <a:pPr marL="109728" indent="0" algn="just" rtl="1">
              <a:buNone/>
            </a:pPr>
            <a:endParaRPr lang="ar-TN" sz="2800" dirty="0">
              <a:cs typeface="Arabic Transparent" pitchFamily="2" charset="-78"/>
            </a:endParaRPr>
          </a:p>
          <a:p>
            <a:pPr marL="109728" indent="0" algn="just" rtl="1">
              <a:buNone/>
            </a:pPr>
            <a:r>
              <a:rPr lang="ar-TN" sz="2800" dirty="0">
                <a:cs typeface="Arabic Transparent" pitchFamily="2" charset="-78"/>
              </a:rPr>
              <a:t>استقر تأويل تلك الأحكام في اتجاه اعتبار أن المواضيع التي تعوضها الحكومة على مشورة المحكمة الإدارية هي تلك التي تستجيب إلى شروط معينة من بينها أن تتعلق بمسائل قانونية مجردة وعامة (تأويل نص تشريعي أو ترتيبي أو درس وضعيات قانونية ذات صبغة عامة) </a:t>
            </a:r>
            <a:endParaRPr lang="ar-TN" sz="2800" dirty="0" smtClean="0">
              <a:cs typeface="Arabic Transparent" pitchFamily="2" charset="-78"/>
            </a:endParaRPr>
          </a:p>
          <a:p>
            <a:pPr marL="109728" indent="0" algn="just" rtl="1">
              <a:buNone/>
            </a:pPr>
            <a:endParaRPr lang="ar-TN" sz="2800" dirty="0">
              <a:cs typeface="Arabic Transparent" pitchFamily="2" charset="-78"/>
            </a:endParaRPr>
          </a:p>
          <a:p>
            <a:pPr marL="109728" indent="0" algn="just" rtl="1">
              <a:buNone/>
            </a:pPr>
            <a:r>
              <a:rPr lang="ar-TN" sz="2800" dirty="0">
                <a:cs typeface="Arabic Transparent" pitchFamily="2" charset="-78"/>
              </a:rPr>
              <a:t>يكون مآل الإستشارة الرفض كلما كان الخوض في الإشكالية القانونية المثارة صلبها من طرف المحكمة في نطاق وظيفتها الإستشارية من شأنه، كما استقر على ذلك عملها، التأثير على وظيفتها القضائية.</a:t>
            </a:r>
          </a:p>
          <a:p>
            <a:pPr marL="109728" indent="0" algn="r" rtl="1">
              <a:buNone/>
            </a:pPr>
            <a:endParaRPr lang="ar-TN" sz="2400" dirty="0">
              <a:cs typeface="Arabic Transparent" pitchFamily="2" charset="-78"/>
            </a:endParaRPr>
          </a:p>
        </p:txBody>
      </p:sp>
    </p:spTree>
    <p:extLst>
      <p:ext uri="{BB962C8B-B14F-4D97-AF65-F5344CB8AC3E}">
        <p14:creationId xmlns:p14="http://schemas.microsoft.com/office/powerpoint/2010/main" val="1188357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036618" y="1537855"/>
            <a:ext cx="8686800" cy="3158836"/>
          </a:xfrm>
        </p:spPr>
        <p:txBody>
          <a:bodyPr/>
          <a:lstStyle/>
          <a:p>
            <a:pPr marL="109728" indent="0" algn="just" rtl="1">
              <a:buNone/>
            </a:pPr>
            <a:r>
              <a:rPr lang="ar-TN" sz="3600" b="1" dirty="0" smtClean="0"/>
              <a:t>الهياكل الإستشارية: </a:t>
            </a:r>
          </a:p>
          <a:p>
            <a:pPr algn="just" rtl="1">
              <a:buFontTx/>
              <a:buChar char="-"/>
            </a:pPr>
            <a:r>
              <a:rPr lang="ar-TN" sz="3600" dirty="0" smtClean="0"/>
              <a:t>دوائر استشارية </a:t>
            </a:r>
          </a:p>
          <a:p>
            <a:pPr algn="just" rtl="1">
              <a:buFontTx/>
              <a:buChar char="-"/>
            </a:pPr>
            <a:r>
              <a:rPr lang="ar-TN" sz="3600" dirty="0" smtClean="0"/>
              <a:t>وأقسام استشارية</a:t>
            </a:r>
          </a:p>
          <a:p>
            <a:pPr algn="just" rtl="1">
              <a:buFontTx/>
              <a:buChar char="-"/>
            </a:pPr>
            <a:r>
              <a:rPr lang="ar-TN" sz="3600" dirty="0" smtClean="0"/>
              <a:t>وجلسة عامة استشارية (كل ما كانت متعلقة باستشارات تقتضي الخوض في مسائل قانونية جوهرية</a:t>
            </a:r>
          </a:p>
          <a:p>
            <a:pPr marL="109728" indent="0" algn="just" rtl="1">
              <a:buNone/>
            </a:pPr>
            <a:endParaRPr lang="ar-TN" dirty="0" smtClean="0"/>
          </a:p>
          <a:p>
            <a:pPr marL="109728" indent="0" algn="just" rtl="1">
              <a:buNone/>
            </a:pPr>
            <a:endParaRPr lang="fr-FR" dirty="0"/>
          </a:p>
        </p:txBody>
      </p:sp>
    </p:spTree>
    <p:extLst>
      <p:ext uri="{BB962C8B-B14F-4D97-AF65-F5344CB8AC3E}">
        <p14:creationId xmlns:p14="http://schemas.microsoft.com/office/powerpoint/2010/main" val="1142768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319644" y="935183"/>
            <a:ext cx="10262755" cy="5072110"/>
          </a:xfrm>
        </p:spPr>
        <p:txBody>
          <a:bodyPr>
            <a:normAutofit fontScale="92500" lnSpcReduction="10000"/>
          </a:bodyPr>
          <a:lstStyle/>
          <a:p>
            <a:pPr marL="109728" indent="0" algn="r" rtl="1">
              <a:buNone/>
            </a:pPr>
            <a:r>
              <a:rPr lang="ar-TN" sz="3200" b="1" dirty="0">
                <a:cs typeface="Arabic Transparent" pitchFamily="2" charset="-78"/>
              </a:rPr>
              <a:t>المهام الإستشارية للمحكمة الإدارية على ضوء الجماعات المحلية:</a:t>
            </a:r>
          </a:p>
          <a:p>
            <a:pPr algn="just" rtl="1">
              <a:buFontTx/>
              <a:buChar char="-"/>
            </a:pPr>
            <a:r>
              <a:rPr lang="ar-TN" sz="2800" dirty="0">
                <a:cs typeface="Arabic Transparent" pitchFamily="2" charset="-78"/>
              </a:rPr>
              <a:t>المحكمة الإدارية العليا: الفصل 23 من مجلة الجماعات المحلية: توزيع الإختصاص بين المجالس البلدية والجهات والأقاليم</a:t>
            </a:r>
            <a:r>
              <a:rPr lang="ar-TN" sz="2800" dirty="0" smtClean="0">
                <a:cs typeface="Arabic Transparent" pitchFamily="2" charset="-78"/>
              </a:rPr>
              <a:t>.</a:t>
            </a:r>
          </a:p>
          <a:p>
            <a:pPr marL="109728" indent="0" algn="just" rtl="1">
              <a:buNone/>
            </a:pPr>
            <a:endParaRPr lang="ar-TN" sz="2800" dirty="0">
              <a:cs typeface="Arabic Transparent" pitchFamily="2" charset="-78"/>
            </a:endParaRPr>
          </a:p>
          <a:p>
            <a:pPr algn="just" rtl="1">
              <a:buFontTx/>
              <a:buChar char="-"/>
            </a:pPr>
            <a:r>
              <a:rPr lang="ar-TN" sz="2800" dirty="0">
                <a:cs typeface="Arabic Transparent" pitchFamily="2" charset="-78"/>
              </a:rPr>
              <a:t>المحكمة الإدارية الإبتدائية: </a:t>
            </a:r>
            <a:endParaRPr lang="ar-TN" sz="2800" dirty="0" smtClean="0">
              <a:cs typeface="Arabic Transparent" pitchFamily="2" charset="-78"/>
            </a:endParaRPr>
          </a:p>
          <a:p>
            <a:pPr marL="109728" indent="0" algn="just" rtl="1">
              <a:buNone/>
            </a:pPr>
            <a:r>
              <a:rPr lang="ar-TN" sz="2800" dirty="0" smtClean="0">
                <a:cs typeface="Arabic Transparent" pitchFamily="2" charset="-78"/>
              </a:rPr>
              <a:t>الفصل </a:t>
            </a:r>
            <a:r>
              <a:rPr lang="ar-TN" sz="2800" dirty="0">
                <a:cs typeface="Arabic Transparent" pitchFamily="2" charset="-78"/>
              </a:rPr>
              <a:t>25 </a:t>
            </a:r>
            <a:r>
              <a:rPr lang="ar-TN" sz="2800" dirty="0" smtClean="0">
                <a:cs typeface="Arabic Transparent" pitchFamily="2" charset="-78"/>
              </a:rPr>
              <a:t>«تتمتع الجماعة المحلية بسلطة ترتيبية تمارسها في حدود مجالها الترابي واختصاصها مع مراعاة أحكام التشريعية والترتيبية ذات الصبغة الوطنية وتصنّف القرارات إلى قرارات بلدية وقرارات بلدية وقرارات جهوية وقرارات إقليمية.</a:t>
            </a:r>
          </a:p>
          <a:p>
            <a:pPr marL="109728" indent="0" algn="just" rtl="1">
              <a:buNone/>
            </a:pPr>
            <a:r>
              <a:rPr lang="ar-TN" sz="2800" dirty="0" smtClean="0">
                <a:cs typeface="Arabic Transparent" pitchFamily="2" charset="-78"/>
              </a:rPr>
              <a:t>تحرص الجماعات المحلية عند ممارسة اختصاصاتها على التنسيق مع بقية الجماعات المحلية المختصة ترابيا وعلى أن تكون الأحكام الترتيبية المحلية ضرورية وأن لا تنال بصورة جوهرية من مبدأ المساواة أمام القانون والمرفق العام ومن الحقوق المكفولة، ولها أن تستشير في الغرض المحكمة الإدارية المختصة التي تبدي رأيها في أجل لا يتجاوز الشهرين من تاريخ تقديم الطلب».</a:t>
            </a:r>
            <a:endParaRPr lang="fr-FR" dirty="0"/>
          </a:p>
        </p:txBody>
      </p:sp>
    </p:spTree>
    <p:extLst>
      <p:ext uri="{BB962C8B-B14F-4D97-AF65-F5344CB8AC3E}">
        <p14:creationId xmlns:p14="http://schemas.microsoft.com/office/powerpoint/2010/main" val="3632328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309254" y="841665"/>
            <a:ext cx="10273145" cy="5165628"/>
          </a:xfrm>
        </p:spPr>
        <p:txBody>
          <a:bodyPr>
            <a:normAutofit lnSpcReduction="10000"/>
          </a:bodyPr>
          <a:lstStyle/>
          <a:p>
            <a:pPr marL="109728" indent="0" algn="just" rtl="1">
              <a:buNone/>
            </a:pPr>
            <a:r>
              <a:rPr lang="ar-TN" sz="2400" b="1" dirty="0" smtClean="0">
                <a:cs typeface="Arabic Transparent" pitchFamily="2" charset="-78"/>
              </a:rPr>
              <a:t>السلطة الترتيبية للجماعة المحلية: </a:t>
            </a:r>
            <a:r>
              <a:rPr lang="ar-TN" sz="2400" dirty="0" smtClean="0">
                <a:cs typeface="Arabic Transparent" pitchFamily="2" charset="-78"/>
              </a:rPr>
              <a:t>الفصل 134 من </a:t>
            </a:r>
            <a:r>
              <a:rPr lang="ar-TN" sz="2400" dirty="0" smtClean="0">
                <a:cs typeface="Arabic Transparent" pitchFamily="2" charset="-78"/>
              </a:rPr>
              <a:t>الدستور</a:t>
            </a:r>
          </a:p>
          <a:p>
            <a:pPr marL="109728" indent="0" algn="just" rtl="1">
              <a:buNone/>
            </a:pPr>
            <a:endParaRPr lang="ar-TN" sz="2400" dirty="0" smtClean="0">
              <a:cs typeface="Arabic Transparent" pitchFamily="2" charset="-78"/>
            </a:endParaRPr>
          </a:p>
          <a:p>
            <a:pPr marL="109728" indent="0" algn="just" rtl="1">
              <a:buNone/>
            </a:pPr>
            <a:r>
              <a:rPr lang="ar-TN" sz="2400" dirty="0" smtClean="0">
                <a:cs typeface="Arabic Transparent" pitchFamily="2" charset="-78"/>
              </a:rPr>
              <a:t>صلاحيات ذاتية ومشتركة ومنقولة (محالة من السلطة المركزية</a:t>
            </a:r>
            <a:r>
              <a:rPr lang="ar-TN" sz="2400" dirty="0" smtClean="0">
                <a:cs typeface="Arabic Transparent" pitchFamily="2" charset="-78"/>
              </a:rPr>
              <a:t>)</a:t>
            </a:r>
          </a:p>
          <a:p>
            <a:pPr marL="109728" indent="0" algn="just" rtl="1">
              <a:buNone/>
            </a:pPr>
            <a:endParaRPr lang="ar-TN" sz="2400" dirty="0" smtClean="0">
              <a:cs typeface="Arabic Transparent" pitchFamily="2" charset="-78"/>
            </a:endParaRPr>
          </a:p>
          <a:p>
            <a:pPr marL="109728" indent="0" algn="just" rtl="1">
              <a:buNone/>
            </a:pPr>
            <a:r>
              <a:rPr lang="ar-TN" sz="2400" dirty="0" smtClean="0">
                <a:cs typeface="Arabic Transparent" pitchFamily="2" charset="-78"/>
              </a:rPr>
              <a:t>توزيع صلاحيات مشتركة وصلاحيات منقولة استناد </a:t>
            </a:r>
            <a:r>
              <a:rPr lang="ar-TN" sz="2400" b="1" u="sng" dirty="0" smtClean="0">
                <a:cs typeface="Arabic Transparent" pitchFamily="2" charset="-78"/>
              </a:rPr>
              <a:t>إلى مبدأ التفريع</a:t>
            </a:r>
            <a:r>
              <a:rPr lang="ar-TN" sz="2400" b="1" dirty="0" smtClean="0">
                <a:cs typeface="Arabic Transparent" pitchFamily="2" charset="-78"/>
              </a:rPr>
              <a:t>: </a:t>
            </a:r>
            <a:r>
              <a:rPr lang="ar-TN" sz="2400" dirty="0" smtClean="0">
                <a:cs typeface="Arabic Transparent" pitchFamily="2" charset="-78"/>
              </a:rPr>
              <a:t>يتحتّم إسناد الصلاحيات إلى الجماعة المحلية الأقرب من المواطن والأقدر على ممارسة هاته الصلاحيات على جميع المستويات التقنية والمادية والبشرية.</a:t>
            </a:r>
          </a:p>
          <a:p>
            <a:pPr marL="109728" indent="0" algn="just" rtl="1">
              <a:buNone/>
            </a:pPr>
            <a:r>
              <a:rPr lang="ar-TN" sz="2400" dirty="0" smtClean="0">
                <a:cs typeface="Arabic Transparent" pitchFamily="2" charset="-78"/>
              </a:rPr>
              <a:t> </a:t>
            </a:r>
            <a:endParaRPr lang="ar-TN" sz="2400" dirty="0">
              <a:cs typeface="Arabic Transparent" pitchFamily="2" charset="-78"/>
            </a:endParaRPr>
          </a:p>
          <a:p>
            <a:pPr algn="just" rtl="1">
              <a:buFontTx/>
              <a:buChar char="-"/>
            </a:pPr>
            <a:r>
              <a:rPr lang="ar-TN" sz="2400" b="1" dirty="0">
                <a:cs typeface="Arabic Transparent" pitchFamily="2" charset="-78"/>
              </a:rPr>
              <a:t>سلطة ترتيبية: </a:t>
            </a:r>
            <a:r>
              <a:rPr lang="ar-TN" sz="2400" dirty="0">
                <a:cs typeface="Arabic Transparent" pitchFamily="2" charset="-78"/>
              </a:rPr>
              <a:t>اتخاذ قرارات تهم المجال الترابي </a:t>
            </a:r>
            <a:r>
              <a:rPr lang="ar-TN" sz="2400" dirty="0" smtClean="0">
                <a:cs typeface="Arabic Transparent" pitchFamily="2" charset="-78"/>
              </a:rPr>
              <a:t>للجماعة المحلية + «الحرص» </a:t>
            </a:r>
            <a:r>
              <a:rPr lang="ar-TN" sz="2400" dirty="0">
                <a:cs typeface="Arabic Transparent" pitchFamily="2" charset="-78"/>
              </a:rPr>
              <a:t>على التنسيق مع بقية الجماعات </a:t>
            </a:r>
            <a:r>
              <a:rPr lang="ar-TN" sz="2400" dirty="0" smtClean="0">
                <a:cs typeface="Arabic Transparent" pitchFamily="2" charset="-78"/>
              </a:rPr>
              <a:t>المحلية.</a:t>
            </a:r>
          </a:p>
          <a:p>
            <a:pPr marL="109728" indent="0" algn="r" rtl="1">
              <a:buNone/>
            </a:pPr>
            <a:endParaRPr lang="ar-TN" sz="2400" dirty="0">
              <a:cs typeface="Arabic Transparent" pitchFamily="2" charset="-78"/>
            </a:endParaRPr>
          </a:p>
          <a:p>
            <a:pPr algn="just" rtl="1">
              <a:buFontTx/>
              <a:buChar char="-"/>
            </a:pPr>
            <a:r>
              <a:rPr lang="ar-TN" sz="2400" dirty="0">
                <a:cs typeface="Arabic Transparent" pitchFamily="2" charset="-78"/>
              </a:rPr>
              <a:t>تراتيب ضرورية ولا تنال بصورة جوهرية من مبدأ المساواة أمام القانون والمرفق العام ومن الحقوق المكفولة.</a:t>
            </a:r>
          </a:p>
          <a:p>
            <a:pPr marL="109728" indent="0" algn="r" rtl="1">
              <a:buNone/>
            </a:pPr>
            <a:endParaRPr lang="fr-FR" sz="2400" dirty="0" smtClean="0"/>
          </a:p>
          <a:p>
            <a:pPr marL="109728" indent="0" algn="r" rtl="1">
              <a:buNone/>
            </a:pPr>
            <a:endParaRPr lang="fr-FR" dirty="0"/>
          </a:p>
        </p:txBody>
      </p:sp>
    </p:spTree>
    <p:extLst>
      <p:ext uri="{BB962C8B-B14F-4D97-AF65-F5344CB8AC3E}">
        <p14:creationId xmlns:p14="http://schemas.microsoft.com/office/powerpoint/2010/main" val="139755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205344" y="1122219"/>
            <a:ext cx="10377055" cy="4885074"/>
          </a:xfrm>
        </p:spPr>
        <p:txBody>
          <a:bodyPr/>
          <a:lstStyle/>
          <a:p>
            <a:pPr algn="just" rtl="1">
              <a:buFontTx/>
              <a:buChar char="-"/>
            </a:pPr>
            <a:r>
              <a:rPr lang="ar-TN" sz="2800" b="1" dirty="0">
                <a:cs typeface="Arabic Transparent" pitchFamily="2" charset="-78"/>
              </a:rPr>
              <a:t>من يمارس السلطة الترتيبية: </a:t>
            </a:r>
            <a:r>
              <a:rPr lang="ar-TN" sz="2800" dirty="0">
                <a:cs typeface="Arabic Transparent" pitchFamily="2" charset="-78"/>
              </a:rPr>
              <a:t>مجلس الجماعة </a:t>
            </a:r>
            <a:r>
              <a:rPr lang="ar-TN" sz="2800" dirty="0" smtClean="0">
                <a:cs typeface="Arabic Transparent" pitchFamily="2" charset="-78"/>
              </a:rPr>
              <a:t>المحلية</a:t>
            </a:r>
          </a:p>
          <a:p>
            <a:pPr marL="109728" indent="0" algn="just" rtl="1">
              <a:buNone/>
            </a:pPr>
            <a:r>
              <a:rPr lang="ar-TN" sz="2800" dirty="0" smtClean="0">
                <a:cs typeface="Arabic Transparent" pitchFamily="2" charset="-78"/>
              </a:rPr>
              <a:t> </a:t>
            </a:r>
            <a:r>
              <a:rPr lang="ar-TN" sz="2800" b="1" dirty="0" smtClean="0">
                <a:cs typeface="Arabic Transparent" pitchFamily="2" charset="-78"/>
              </a:rPr>
              <a:t>الفصل 26:</a:t>
            </a:r>
            <a:r>
              <a:rPr lang="ar-TN" sz="2800" dirty="0" smtClean="0">
                <a:cs typeface="Arabic Transparent" pitchFamily="2" charset="-78"/>
              </a:rPr>
              <a:t>« </a:t>
            </a:r>
            <a:r>
              <a:rPr lang="ar-TN" sz="2800" dirty="0">
                <a:cs typeface="Arabic Transparent" pitchFamily="2" charset="-78"/>
              </a:rPr>
              <a:t>يتمتع مجلس الجماعة المحلية بالإختصاص المبدئي في ممارسة السلطة الترتيبية للجماعات </a:t>
            </a:r>
            <a:r>
              <a:rPr lang="ar-TN" sz="2800" dirty="0" smtClean="0">
                <a:cs typeface="Arabic Transparent" pitchFamily="2" charset="-78"/>
              </a:rPr>
              <a:t>المحلية. </a:t>
            </a:r>
            <a:r>
              <a:rPr lang="ar-TN" sz="2800" dirty="0">
                <a:cs typeface="Arabic Transparent" pitchFamily="2" charset="-78"/>
              </a:rPr>
              <a:t>وللمجلس أن يفوض جزءا من اختصاصاته الترتيبية لرئيسه بقرار </a:t>
            </a:r>
            <a:r>
              <a:rPr lang="ar-TN" sz="2800" b="1" u="sng" dirty="0">
                <a:cs typeface="Arabic Transparent" pitchFamily="2" charset="-78"/>
              </a:rPr>
              <a:t>معلّل</a:t>
            </a:r>
            <a:r>
              <a:rPr lang="ar-TN" sz="2800" dirty="0">
                <a:cs typeface="Arabic Transparent" pitchFamily="2" charset="-78"/>
              </a:rPr>
              <a:t> ينشر بالجريدة الرسمية للجماعات المحلية.</a:t>
            </a:r>
          </a:p>
          <a:p>
            <a:pPr marL="109728" indent="0" algn="r" rtl="1">
              <a:buNone/>
            </a:pPr>
            <a:r>
              <a:rPr lang="ar-TN" sz="2800" dirty="0">
                <a:cs typeface="Arabic Transparent" pitchFamily="2" charset="-78"/>
              </a:rPr>
              <a:t>ويبقى التفويض ساريا ما لم يتم إنهاء العمل به.</a:t>
            </a:r>
          </a:p>
          <a:p>
            <a:pPr marL="109728" indent="0" algn="just" rtl="1">
              <a:buNone/>
            </a:pPr>
            <a:r>
              <a:rPr lang="ar-TN" sz="2800" dirty="0">
                <a:cs typeface="Arabic Transparent" pitchFamily="2" charset="-78"/>
              </a:rPr>
              <a:t>كما يمارس مجلس الجماعة المحلية الإختصاصات الترتيبية التي يمنحها له القانون </a:t>
            </a:r>
            <a:r>
              <a:rPr lang="ar-TN" sz="2800" dirty="0" smtClean="0">
                <a:cs typeface="Arabic Transparent" pitchFamily="2" charset="-78"/>
              </a:rPr>
              <a:t>أو </a:t>
            </a:r>
            <a:r>
              <a:rPr lang="ar-TN" sz="2800" dirty="0">
                <a:cs typeface="Arabic Transparent" pitchFamily="2" charset="-78"/>
              </a:rPr>
              <a:t>النصوص الترتيبية الصادرة عن السلط المركزية</a:t>
            </a:r>
            <a:r>
              <a:rPr lang="ar-TN" sz="2800" dirty="0" smtClean="0">
                <a:cs typeface="Arabic Transparent" pitchFamily="2" charset="-78"/>
              </a:rPr>
              <a:t>».</a:t>
            </a:r>
          </a:p>
          <a:p>
            <a:pPr marL="109728" indent="0" algn="just" rtl="1">
              <a:buNone/>
            </a:pPr>
            <a:endParaRPr lang="ar-TN" sz="2800" dirty="0">
              <a:cs typeface="Arabic Transparent" pitchFamily="2" charset="-78"/>
            </a:endParaRPr>
          </a:p>
          <a:p>
            <a:pPr marL="109728" indent="0" algn="r" rtl="1">
              <a:buNone/>
            </a:pPr>
            <a:endParaRPr lang="fr-FR" dirty="0"/>
          </a:p>
        </p:txBody>
      </p:sp>
      <p:sp>
        <p:nvSpPr>
          <p:cNvPr id="4" name="Rectangle 3"/>
          <p:cNvSpPr/>
          <p:nvPr/>
        </p:nvSpPr>
        <p:spPr>
          <a:xfrm>
            <a:off x="4083627" y="4686300"/>
            <a:ext cx="4800600" cy="94557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109728" indent="0" algn="r" rtl="1">
              <a:buNone/>
            </a:pPr>
            <a:r>
              <a:rPr lang="ar-TN" sz="2800" b="1" dirty="0">
                <a:solidFill>
                  <a:schemeClr val="accent4">
                    <a:lumMod val="75000"/>
                  </a:schemeClr>
                </a:solidFill>
                <a:cs typeface="Arabic Transparent" pitchFamily="2" charset="-78"/>
              </a:rPr>
              <a:t>الإستشارة اختيارية + الرأي غير </a:t>
            </a:r>
            <a:r>
              <a:rPr lang="ar-TN" sz="2800" b="1" dirty="0" smtClean="0">
                <a:solidFill>
                  <a:schemeClr val="accent4">
                    <a:lumMod val="75000"/>
                  </a:schemeClr>
                </a:solidFill>
                <a:cs typeface="Arabic Transparent" pitchFamily="2" charset="-78"/>
              </a:rPr>
              <a:t>ملزم</a:t>
            </a:r>
          </a:p>
          <a:p>
            <a:pPr marL="109728" indent="0" algn="r" rtl="1">
              <a:buNone/>
            </a:pPr>
            <a:r>
              <a:rPr lang="ar-TN" sz="2800" b="1" dirty="0" smtClean="0">
                <a:solidFill>
                  <a:schemeClr val="accent4">
                    <a:lumMod val="75000"/>
                  </a:schemeClr>
                </a:solidFill>
                <a:cs typeface="Arabic Transparent" pitchFamily="2" charset="-78"/>
              </a:rPr>
              <a:t>             رقابة أولية</a:t>
            </a:r>
            <a:endParaRPr lang="ar-TN" sz="2800" b="1" dirty="0">
              <a:solidFill>
                <a:schemeClr val="accent4">
                  <a:lumMod val="75000"/>
                </a:schemeClr>
              </a:solidFill>
              <a:cs typeface="Arabic Transparent" pitchFamily="2" charset="-78"/>
            </a:endParaRPr>
          </a:p>
        </p:txBody>
      </p:sp>
    </p:spTree>
    <p:extLst>
      <p:ext uri="{BB962C8B-B14F-4D97-AF65-F5344CB8AC3E}">
        <p14:creationId xmlns:p14="http://schemas.microsoft.com/office/powerpoint/2010/main" val="23767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945572" y="1018309"/>
            <a:ext cx="10636827" cy="4988983"/>
          </a:xfrm>
        </p:spPr>
        <p:txBody>
          <a:bodyPr/>
          <a:lstStyle/>
          <a:p>
            <a:pPr marL="109728" indent="0" algn="r" rtl="1">
              <a:buNone/>
            </a:pPr>
            <a:r>
              <a:rPr lang="ar-TN" sz="2800" b="1" dirty="0">
                <a:cs typeface="Arabic Transparent" pitchFamily="2" charset="-78"/>
              </a:rPr>
              <a:t>الإستشارات المعروضة أمام الدائرة الإبتدائية بمدنين: </a:t>
            </a:r>
          </a:p>
          <a:p>
            <a:pPr marL="109728" indent="0" algn="r" rtl="1">
              <a:buNone/>
            </a:pPr>
            <a:r>
              <a:rPr lang="ar-TN" sz="2800" dirty="0" smtClean="0">
                <a:cs typeface="Arabic Transparent" pitchFamily="2" charset="-78"/>
              </a:rPr>
              <a:t>  استشارة </a:t>
            </a:r>
            <a:r>
              <a:rPr lang="ar-TN" sz="2800" dirty="0">
                <a:cs typeface="Arabic Transparent" pitchFamily="2" charset="-78"/>
              </a:rPr>
              <a:t>حول فتح طريق مرسم بمثال التهيئة </a:t>
            </a:r>
            <a:r>
              <a:rPr lang="ar-TN" sz="2800" dirty="0" smtClean="0">
                <a:cs typeface="Arabic Transparent" pitchFamily="2" charset="-78"/>
              </a:rPr>
              <a:t>العمرانية.</a:t>
            </a:r>
          </a:p>
          <a:p>
            <a:pPr marL="109728" indent="0" algn="just" rtl="1">
              <a:buNone/>
            </a:pPr>
            <a:r>
              <a:rPr lang="ar-TN" sz="2800" dirty="0">
                <a:cs typeface="Arabic Transparent" pitchFamily="2" charset="-78"/>
              </a:rPr>
              <a:t> </a:t>
            </a:r>
            <a:r>
              <a:rPr lang="ar-TN" sz="2800" dirty="0" smtClean="0">
                <a:cs typeface="Arabic Transparent" pitchFamily="2" charset="-78"/>
              </a:rPr>
              <a:t> استشارة </a:t>
            </a:r>
            <a:r>
              <a:rPr lang="ar-TN" sz="2800" dirty="0">
                <a:cs typeface="Arabic Transparent" pitchFamily="2" charset="-78"/>
              </a:rPr>
              <a:t>بخصوص تقديم بعض المقترحات من أجل ضمان سير عمل مجلس التصرف لمجموعة الطرائفة.</a:t>
            </a:r>
          </a:p>
          <a:p>
            <a:pPr marL="109728" indent="0" algn="r" rtl="1">
              <a:buNone/>
            </a:pPr>
            <a:r>
              <a:rPr lang="ar-TN" sz="2800" dirty="0" smtClean="0">
                <a:cs typeface="Arabic Transparent" pitchFamily="2" charset="-78"/>
              </a:rPr>
              <a:t>  استشارة </a:t>
            </a:r>
            <a:r>
              <a:rPr lang="ar-TN" sz="2800" dirty="0">
                <a:cs typeface="Arabic Transparent" pitchFamily="2" charset="-78"/>
              </a:rPr>
              <a:t>خاصة حول إمكانية مد مواطن تونسي الجنسية وله جنسية فرنسية بدفتر عائلي بعد زواجه علما وأنه عقد قرانه على أساس أنه أجنبي.</a:t>
            </a:r>
          </a:p>
          <a:p>
            <a:pPr marL="109728" indent="0" algn="r" rtl="1">
              <a:buNone/>
            </a:pPr>
            <a:endParaRPr lang="fr-FR" dirty="0"/>
          </a:p>
        </p:txBody>
      </p:sp>
      <p:sp>
        <p:nvSpPr>
          <p:cNvPr id="4" name="Étoile à 5 branches 3"/>
          <p:cNvSpPr/>
          <p:nvPr/>
        </p:nvSpPr>
        <p:spPr>
          <a:xfrm>
            <a:off x="11305303" y="1731126"/>
            <a:ext cx="45719"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Étoile à 5 branches 4"/>
          <p:cNvSpPr/>
          <p:nvPr/>
        </p:nvSpPr>
        <p:spPr>
          <a:xfrm>
            <a:off x="11313609" y="2189710"/>
            <a:ext cx="45719"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Étoile à 5 branches 5"/>
          <p:cNvSpPr/>
          <p:nvPr/>
        </p:nvSpPr>
        <p:spPr>
          <a:xfrm>
            <a:off x="11282443" y="3077096"/>
            <a:ext cx="45719"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48091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5"/>
          <p:cNvSpPr>
            <a:spLocks noGrp="1"/>
          </p:cNvSpPr>
          <p:nvPr>
            <p:ph idx="1"/>
          </p:nvPr>
        </p:nvSpPr>
        <p:spPr>
          <a:xfrm>
            <a:off x="2098964" y="2042438"/>
            <a:ext cx="7689272" cy="1190069"/>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09728" indent="0" algn="ctr" rtl="1">
              <a:buNone/>
            </a:pPr>
            <a:r>
              <a:rPr lang="ar-TN" sz="6000" b="1" cap="all" spc="0" dirty="0" smtClean="0">
                <a:ln w="0"/>
                <a:solidFill>
                  <a:srgbClr val="C00000"/>
                </a:solidFill>
                <a:effectLst>
                  <a:reflection blurRad="12700" stA="50000" endPos="50000" dist="5000" dir="5400000" sy="-100000" rotWithShape="0"/>
                </a:effectLst>
              </a:rPr>
              <a:t>المحور </a:t>
            </a:r>
            <a:r>
              <a:rPr lang="ar-TN" sz="6000" b="1" cap="all" spc="0" dirty="0" smtClean="0">
                <a:ln w="0"/>
                <a:solidFill>
                  <a:srgbClr val="C00000"/>
                </a:solidFill>
                <a:effectLst>
                  <a:reflection blurRad="12700" stA="50000" endPos="50000" dist="5000" dir="5400000" sy="-100000" rotWithShape="0"/>
                </a:effectLst>
              </a:rPr>
              <a:t>الثاني: </a:t>
            </a:r>
            <a:r>
              <a:rPr lang="ar-TN" sz="6000" b="1" cap="all" dirty="0" smtClean="0">
                <a:ln w="0"/>
                <a:solidFill>
                  <a:srgbClr val="C00000"/>
                </a:solidFill>
                <a:effectLst>
                  <a:reflection blurRad="12700" stA="50000" endPos="50000" dist="5000" dir="5400000" sy="-100000" rotWithShape="0"/>
                </a:effectLst>
              </a:rPr>
              <a:t>الدور القضائي</a:t>
            </a:r>
          </a:p>
          <a:p>
            <a:pPr marL="109728" indent="0" algn="ctr" rtl="1">
              <a:buNone/>
            </a:pPr>
            <a:endParaRPr lang="ar-TN" sz="800" b="1" cap="all" spc="0" dirty="0" smtClean="0">
              <a:ln w="0"/>
              <a:solidFill>
                <a:srgbClr val="C00000"/>
              </a:solidFill>
              <a:effectLst>
                <a:reflection blurRad="12700" stA="50000" endPos="50000" dist="5000" dir="5400000" sy="-100000" rotWithShape="0"/>
              </a:effectLst>
            </a:endParaRPr>
          </a:p>
        </p:txBody>
      </p:sp>
    </p:spTree>
    <p:extLst>
      <p:ext uri="{BB962C8B-B14F-4D97-AF65-F5344CB8AC3E}">
        <p14:creationId xmlns:p14="http://schemas.microsoft.com/office/powerpoint/2010/main" val="2094768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63782" y="467591"/>
            <a:ext cx="10536382" cy="5902036"/>
          </a:xfrm>
        </p:spPr>
        <p:txBody>
          <a:bodyPr>
            <a:normAutofit/>
          </a:bodyPr>
          <a:lstStyle/>
          <a:p>
            <a:pPr marL="109728" indent="0" algn="r" rtl="1">
              <a:buNone/>
            </a:pPr>
            <a:endParaRPr lang="ar-TN" sz="1800" dirty="0" smtClean="0">
              <a:cs typeface="Arabic Transparent" pitchFamily="2" charset="-78"/>
            </a:endParaRPr>
          </a:p>
          <a:p>
            <a:pPr marL="109728" indent="0" algn="r" rtl="1">
              <a:buNone/>
            </a:pPr>
            <a:r>
              <a:rPr lang="ar-TN" sz="2800" dirty="0" smtClean="0">
                <a:cs typeface="Arabic Transparent" pitchFamily="2" charset="-78"/>
              </a:rPr>
              <a:t>يبت </a:t>
            </a:r>
            <a:r>
              <a:rPr lang="ar-TN" sz="2800" dirty="0">
                <a:cs typeface="Arabic Transparent" pitchFamily="2" charset="-78"/>
              </a:rPr>
              <a:t>القضاء الإداري في جميع النزاعات المتعلقة بتنازع </a:t>
            </a:r>
            <a:r>
              <a:rPr lang="ar-TN" sz="2800" dirty="0" smtClean="0">
                <a:cs typeface="Arabic Transparent" pitchFamily="2" charset="-78"/>
              </a:rPr>
              <a:t>الإختصاص التي تنشأ بين:</a:t>
            </a:r>
          </a:p>
          <a:p>
            <a:pPr marL="109728" indent="0" algn="just" rtl="1">
              <a:buNone/>
            </a:pPr>
            <a:r>
              <a:rPr lang="ar-TN" sz="2800" b="1" dirty="0" smtClean="0">
                <a:solidFill>
                  <a:schemeClr val="accent2"/>
                </a:solidFill>
                <a:cs typeface="Arabic Transparent" pitchFamily="2" charset="-78"/>
              </a:rPr>
              <a:t>- </a:t>
            </a:r>
            <a:r>
              <a:rPr lang="ar-TN" sz="2800" b="1" u="sng" dirty="0" smtClean="0">
                <a:solidFill>
                  <a:schemeClr val="accent2"/>
                </a:solidFill>
                <a:cs typeface="Arabic Transparent" pitchFamily="2" charset="-78"/>
              </a:rPr>
              <a:t>الجماعات المحلية فيما بينها </a:t>
            </a:r>
            <a:r>
              <a:rPr lang="ar-TN" sz="2800" dirty="0" smtClean="0">
                <a:cs typeface="Arabic Transparent" pitchFamily="2" charset="-78"/>
              </a:rPr>
              <a:t>(المحكمة الإدارية المختصة ترابيا) </a:t>
            </a:r>
          </a:p>
          <a:p>
            <a:pPr marL="109728" indent="0" algn="just" rtl="1">
              <a:buNone/>
            </a:pPr>
            <a:r>
              <a:rPr lang="ar-TN" sz="2800" dirty="0" smtClean="0">
                <a:cs typeface="Arabic Transparent" pitchFamily="2" charset="-78"/>
              </a:rPr>
              <a:t>الفصل 24 فقرة ثانية: </a:t>
            </a:r>
            <a:r>
              <a:rPr lang="ar-TN" sz="2800" dirty="0">
                <a:cs typeface="Arabic Transparent" pitchFamily="2" charset="-78"/>
              </a:rPr>
              <a:t>«تبت المحكمة الإدارية المختصة ترابيا في تنازع الإختصاص بين الجماعات المحلية فيما بينها وفقا للآجال </a:t>
            </a:r>
            <a:r>
              <a:rPr lang="ar-TN" sz="2800" dirty="0">
                <a:cs typeface="Arabic Transparent" pitchFamily="2" charset="-78"/>
              </a:rPr>
              <a:t>والإجراءت</a:t>
            </a:r>
            <a:r>
              <a:rPr lang="ar-TN" sz="2800" dirty="0">
                <a:cs typeface="Arabic Transparent" pitchFamily="2" charset="-78"/>
              </a:rPr>
              <a:t> المنصوص عليها بالفصل 143 من هذا القانون</a:t>
            </a:r>
            <a:r>
              <a:rPr lang="ar-TN" sz="2800" dirty="0" smtClean="0">
                <a:cs typeface="Arabic Transparent" pitchFamily="2" charset="-78"/>
              </a:rPr>
              <a:t>».</a:t>
            </a:r>
          </a:p>
          <a:p>
            <a:pPr marL="109728" indent="0" algn="just" rtl="1">
              <a:buNone/>
            </a:pPr>
            <a:endParaRPr lang="ar-TN" sz="2800" dirty="0">
              <a:cs typeface="Arabic Transparent" pitchFamily="2" charset="-78"/>
            </a:endParaRPr>
          </a:p>
          <a:p>
            <a:pPr marL="109728" indent="0" algn="just" rtl="1">
              <a:buNone/>
            </a:pPr>
            <a:r>
              <a:rPr lang="ar-TN" sz="2800" b="1" dirty="0" smtClean="0">
                <a:solidFill>
                  <a:schemeClr val="accent2"/>
                </a:solidFill>
                <a:cs typeface="Arabic Transparent" pitchFamily="2" charset="-78"/>
              </a:rPr>
              <a:t>- </a:t>
            </a:r>
            <a:r>
              <a:rPr lang="ar-TN" sz="2800" b="1" u="sng" dirty="0" smtClean="0">
                <a:solidFill>
                  <a:schemeClr val="accent2"/>
                </a:solidFill>
                <a:cs typeface="Arabic Transparent" pitchFamily="2" charset="-78"/>
              </a:rPr>
              <a:t>السلطة </a:t>
            </a:r>
            <a:r>
              <a:rPr lang="ar-TN" sz="2800" b="1" u="sng" dirty="0">
                <a:solidFill>
                  <a:schemeClr val="accent2"/>
                </a:solidFill>
                <a:cs typeface="Arabic Transparent" pitchFamily="2" charset="-78"/>
              </a:rPr>
              <a:t>المركزية والجماعات المحلية </a:t>
            </a:r>
            <a:r>
              <a:rPr lang="ar-TN" sz="2800" dirty="0">
                <a:cs typeface="Arabic Transparent" pitchFamily="2" charset="-78"/>
              </a:rPr>
              <a:t>(المحكمة الإدارية الإستئنافية بتونس)</a:t>
            </a:r>
          </a:p>
          <a:p>
            <a:pPr marL="109728" indent="0" algn="just" rtl="1">
              <a:buNone/>
            </a:pPr>
            <a:r>
              <a:rPr lang="ar-TN" sz="2800" dirty="0">
                <a:cs typeface="Arabic Transparent" pitchFamily="2" charset="-78"/>
              </a:rPr>
              <a:t>الفصل </a:t>
            </a:r>
            <a:r>
              <a:rPr lang="ar-TN" sz="2800" dirty="0" smtClean="0">
                <a:cs typeface="Arabic Transparent" pitchFamily="2" charset="-78"/>
              </a:rPr>
              <a:t>24 فقرة أولى: </a:t>
            </a:r>
            <a:r>
              <a:rPr lang="ar-TN" sz="2800" dirty="0">
                <a:cs typeface="Arabic Transparent" pitchFamily="2" charset="-78"/>
              </a:rPr>
              <a:t>تنظر المحكمة الإدارية الإستئنافية بتونس في تنازع الإختصاص بين الجماعات المحلية والسلطة المركزية وتصدر حكمها في أجل أقصاه شهر من تاريخ تعهدها على أن يتم الإستئناف لدى المحكمة الإدارية اعليا التي تصدر قراراها في أجل أقصاه </a:t>
            </a:r>
            <a:r>
              <a:rPr lang="ar-TN" sz="2800" dirty="0">
                <a:cs typeface="Arabic Transparent" pitchFamily="2" charset="-78"/>
              </a:rPr>
              <a:t>شهران».</a:t>
            </a:r>
            <a:endParaRPr lang="ar-TN" sz="2800" dirty="0">
              <a:cs typeface="Arabic Transparent" pitchFamily="2" charset="-78"/>
            </a:endParaRPr>
          </a:p>
          <a:p>
            <a:pPr marL="109728" indent="0" algn="just" rtl="1">
              <a:buNone/>
            </a:pPr>
            <a:endParaRPr lang="fr-FR" sz="1800" dirty="0">
              <a:cs typeface="Arabic Transparent" pitchFamily="2" charset="-78"/>
            </a:endParaRPr>
          </a:p>
        </p:txBody>
      </p:sp>
    </p:spTree>
    <p:extLst>
      <p:ext uri="{BB962C8B-B14F-4D97-AF65-F5344CB8AC3E}">
        <p14:creationId xmlns:p14="http://schemas.microsoft.com/office/powerpoint/2010/main" val="37305013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83226" y="789709"/>
            <a:ext cx="10699173" cy="5217583"/>
          </a:xfrm>
        </p:spPr>
        <p:txBody>
          <a:bodyPr>
            <a:normAutofit/>
          </a:bodyPr>
          <a:lstStyle/>
          <a:p>
            <a:pPr algn="r" rtl="1">
              <a:buFontTx/>
              <a:buChar char="-"/>
            </a:pPr>
            <a:r>
              <a:rPr lang="ar-TN" sz="2800" b="1" dirty="0" smtClean="0">
                <a:cs typeface="Arabic Transparent" pitchFamily="2" charset="-78"/>
              </a:rPr>
              <a:t>الفصل </a:t>
            </a:r>
            <a:r>
              <a:rPr lang="ar-TN" sz="2800" b="1" dirty="0">
                <a:cs typeface="Arabic Transparent" pitchFamily="2" charset="-78"/>
              </a:rPr>
              <a:t>14 من الدستور: </a:t>
            </a:r>
            <a:r>
              <a:rPr lang="ar-TN" sz="2800" dirty="0">
                <a:cs typeface="Arabic Transparent" pitchFamily="2" charset="-78"/>
              </a:rPr>
              <a:t>تلتزم الدولة بدعم اللامركزية.</a:t>
            </a:r>
          </a:p>
          <a:p>
            <a:pPr algn="just" rtl="1">
              <a:buFontTx/>
              <a:buChar char="-"/>
            </a:pPr>
            <a:r>
              <a:rPr lang="ar-TN" sz="2800" b="1" dirty="0">
                <a:cs typeface="Arabic Transparent" pitchFamily="2" charset="-78"/>
              </a:rPr>
              <a:t>مبدأ التدبير الحر: </a:t>
            </a:r>
            <a:r>
              <a:rPr lang="ar-TN" sz="2800" dirty="0">
                <a:cs typeface="Arabic Transparent" pitchFamily="2" charset="-78"/>
              </a:rPr>
              <a:t>الحرية في تدبير شؤونها واتخاذ القرارات في إطار الإختصاصات الممنوحة لها قانونا</a:t>
            </a:r>
            <a:r>
              <a:rPr lang="ar-TN" sz="2800" dirty="0" smtClean="0">
                <a:cs typeface="Arabic Transparent" pitchFamily="2" charset="-78"/>
              </a:rPr>
              <a:t>.</a:t>
            </a:r>
          </a:p>
          <a:p>
            <a:pPr marL="109728" indent="0" algn="r" rtl="1">
              <a:buNone/>
            </a:pPr>
            <a:r>
              <a:rPr lang="ar-TN" sz="2800" dirty="0" smtClean="0">
                <a:cs typeface="Arabic Transparent" pitchFamily="2" charset="-78"/>
              </a:rPr>
              <a:t>الفصل 14 من مجلة الجماعات المحلية: تنفرد كل جماعة محلية بما يرجع لها من الصلاحيات الذاتية مع مراعاة الحالات الخاصة المنصوص عليها بهذا القانون.</a:t>
            </a:r>
          </a:p>
          <a:p>
            <a:pPr marL="109728" indent="0" algn="just" rtl="1">
              <a:buNone/>
            </a:pPr>
            <a:r>
              <a:rPr lang="ar-TN" sz="2800" dirty="0" smtClean="0">
                <a:cs typeface="Arabic Transparent" pitchFamily="2" charset="-78"/>
              </a:rPr>
              <a:t>يمكن للسلطة المركزية ممارسة جانب من الصلاحيات الذاتية بطلب من الجماعة المحلية المعنية.</a:t>
            </a:r>
          </a:p>
          <a:p>
            <a:pPr marL="109728" indent="0" algn="r" rtl="1">
              <a:buNone/>
            </a:pPr>
            <a:r>
              <a:rPr lang="ar-TN" sz="2800" dirty="0" smtClean="0">
                <a:cs typeface="Arabic Transparent" pitchFamily="2" charset="-78"/>
              </a:rPr>
              <a:t>لجماعتين محليتين أو أكثر أن تقرر ممارسة جانب من صلاحياتها الذاتية بالتعاون فيما بينها.</a:t>
            </a:r>
          </a:p>
          <a:p>
            <a:pPr marL="109728" indent="0" algn="r" rtl="1">
              <a:buNone/>
            </a:pPr>
            <a:r>
              <a:rPr lang="ar-TN" sz="2800" b="1" u="sng" dirty="0" smtClean="0">
                <a:cs typeface="Arabic Transparent" pitchFamily="2" charset="-78"/>
              </a:rPr>
              <a:t>يمكن لممثل السلطة المركزية استثنائيا مباشرة جانب من الصلاحيات الذاتية للجماعة المحلية حسب الإجراءات والشروط التي تنص عليها أحكام هذا القانون</a:t>
            </a:r>
            <a:r>
              <a:rPr lang="ar-TN" sz="2800" dirty="0" smtClean="0">
                <a:cs typeface="Arabic Transparent" pitchFamily="2" charset="-78"/>
              </a:rPr>
              <a:t>».</a:t>
            </a:r>
            <a:endParaRPr lang="fr-FR" dirty="0"/>
          </a:p>
        </p:txBody>
      </p:sp>
    </p:spTree>
    <p:extLst>
      <p:ext uri="{BB962C8B-B14F-4D97-AF65-F5344CB8AC3E}">
        <p14:creationId xmlns:p14="http://schemas.microsoft.com/office/powerpoint/2010/main" val="2934554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278081" y="706583"/>
            <a:ext cx="10214263" cy="4956462"/>
          </a:xfrm>
        </p:spPr>
        <p:txBody>
          <a:bodyPr>
            <a:normAutofit/>
          </a:bodyPr>
          <a:lstStyle/>
          <a:p>
            <a:pPr marL="109728" indent="0" algn="just" rtl="1">
              <a:buNone/>
            </a:pPr>
            <a:r>
              <a:rPr lang="ar-TN" sz="2800" dirty="0">
                <a:cs typeface="Arabic Transparent" pitchFamily="2" charset="-78"/>
              </a:rPr>
              <a:t>الفصل </a:t>
            </a:r>
            <a:r>
              <a:rPr lang="ar-TN" sz="2800" dirty="0" smtClean="0">
                <a:cs typeface="Arabic Transparent" pitchFamily="2" charset="-78"/>
              </a:rPr>
              <a:t>268: «إذا امتنع رئيس البلدية أو أهمل القيام بعمل من الأعمال التي يسندها له القانون والتراتيب، يتولى الوالي التنبيه عليه كتابيا بإتمام ما يستوجبه القانون والتراتيب وفي صورة تقاعس رئيس البلدية أو عجزه الجلي عن إتمام المهام المستوجبة رغم وجود خطر مؤكد، للوالي أن يباشر تلك الصلاحيات بنفسه أو أن يكلف من ينوبه للغرض وذلك بمقتضى قرار معلل.</a:t>
            </a:r>
          </a:p>
          <a:p>
            <a:pPr marL="109728" indent="0" algn="just" rtl="1">
              <a:buNone/>
            </a:pPr>
            <a:r>
              <a:rPr lang="ar-TN" sz="2800" dirty="0" smtClean="0">
                <a:cs typeface="Arabic Transparent" pitchFamily="2" charset="-78"/>
              </a:rPr>
              <a:t>وينتهي تدخل الوالي بزوال الأسباب المذكورة أعلاه».</a:t>
            </a:r>
          </a:p>
          <a:p>
            <a:pPr marL="109728" indent="0" algn="just" rtl="1">
              <a:buNone/>
            </a:pPr>
            <a:r>
              <a:rPr lang="ar-TN" sz="2800" dirty="0" smtClean="0">
                <a:cs typeface="Arabic Transparent" pitchFamily="2" charset="-78"/>
              </a:rPr>
              <a:t>الفصل 72 من القانون الأساسي للبلديات: «إذا امتنع رئيس المجلس البلدي أو أهمل القيام بعمل من الأعمال تفرضه عليه القوانين والتراتيب فللوالي بعد مطالبته بالقيام به المبادرة بمباشرته بنفسه أو بواسطة من ينوبه خصيصا لذلك».  </a:t>
            </a:r>
            <a:endParaRPr lang="fr-FR" sz="2800" dirty="0">
              <a:cs typeface="Arabic Transparent" pitchFamily="2" charset="-78"/>
            </a:endParaRPr>
          </a:p>
        </p:txBody>
      </p:sp>
    </p:spTree>
    <p:extLst>
      <p:ext uri="{BB962C8B-B14F-4D97-AF65-F5344CB8AC3E}">
        <p14:creationId xmlns:p14="http://schemas.microsoft.com/office/powerpoint/2010/main" val="876355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298864" y="259773"/>
            <a:ext cx="10048009" cy="5922818"/>
          </a:xfrm>
        </p:spPr>
        <p:txBody>
          <a:bodyPr>
            <a:normAutofit lnSpcReduction="10000"/>
          </a:bodyPr>
          <a:lstStyle/>
          <a:p>
            <a:pPr marL="109728" indent="0" algn="r" rtl="1">
              <a:buNone/>
            </a:pPr>
            <a:r>
              <a:rPr lang="ar-TN" sz="2800" b="1" dirty="0">
                <a:solidFill>
                  <a:srgbClr val="C00000"/>
                </a:solidFill>
                <a:cs typeface="Arabic Transparent" pitchFamily="2" charset="-78"/>
              </a:rPr>
              <a:t>شمولية </a:t>
            </a:r>
            <a:r>
              <a:rPr lang="ar-TN" sz="2800" b="1" dirty="0">
                <a:solidFill>
                  <a:srgbClr val="C00000"/>
                </a:solidFill>
                <a:cs typeface="Arabic Transparent" pitchFamily="2" charset="-78"/>
              </a:rPr>
              <a:t>رقابة القاضي الإداري على أعمال الجماعات المحلية:</a:t>
            </a:r>
          </a:p>
          <a:p>
            <a:pPr algn="r" rtl="1">
              <a:buFontTx/>
              <a:buChar char="-"/>
            </a:pPr>
            <a:r>
              <a:rPr lang="ar-TN" sz="2800" dirty="0">
                <a:cs typeface="Arabic Transparent" pitchFamily="2" charset="-78"/>
              </a:rPr>
              <a:t>نزاعات حول </a:t>
            </a:r>
            <a:r>
              <a:rPr lang="ar-TN" sz="2800" dirty="0" smtClean="0">
                <a:cs typeface="Arabic Transparent" pitchFamily="2" charset="-78"/>
              </a:rPr>
              <a:t>الحدود</a:t>
            </a:r>
            <a:endParaRPr lang="ar-TN" sz="2800" dirty="0">
              <a:cs typeface="Arabic Transparent" pitchFamily="2" charset="-78"/>
            </a:endParaRPr>
          </a:p>
          <a:p>
            <a:pPr algn="r" rtl="1">
              <a:buFontTx/>
              <a:buChar char="-"/>
            </a:pPr>
            <a:r>
              <a:rPr lang="ar-TN" sz="2800" dirty="0">
                <a:cs typeface="Arabic Transparent" pitchFamily="2" charset="-78"/>
              </a:rPr>
              <a:t>نزاعات حول </a:t>
            </a:r>
            <a:r>
              <a:rPr lang="ar-TN" sz="2800" dirty="0" smtClean="0">
                <a:cs typeface="Arabic Transparent" pitchFamily="2" charset="-78"/>
              </a:rPr>
              <a:t>الإختصاص</a:t>
            </a:r>
          </a:p>
          <a:p>
            <a:pPr marL="109728" indent="0" algn="r" rtl="1">
              <a:buNone/>
            </a:pPr>
            <a:endParaRPr lang="ar-TN" sz="2800" dirty="0">
              <a:cs typeface="Arabic Transparent" pitchFamily="2" charset="-78"/>
            </a:endParaRPr>
          </a:p>
          <a:p>
            <a:pPr marL="109728" indent="0" algn="r" rtl="1">
              <a:buNone/>
            </a:pPr>
            <a:r>
              <a:rPr lang="ar-TN" sz="2800" b="1" dirty="0">
                <a:solidFill>
                  <a:srgbClr val="C00000"/>
                </a:solidFill>
                <a:cs typeface="Arabic Transparent" pitchFamily="2" charset="-78"/>
              </a:rPr>
              <a:t>حالات </a:t>
            </a:r>
            <a:r>
              <a:rPr lang="ar-TN" sz="2800" b="1" dirty="0">
                <a:solidFill>
                  <a:srgbClr val="C00000"/>
                </a:solidFill>
                <a:cs typeface="Arabic Transparent" pitchFamily="2" charset="-78"/>
              </a:rPr>
              <a:t>اللجوء إلى المحكمة الإدارية الإبتدائية.</a:t>
            </a:r>
          </a:p>
          <a:p>
            <a:pPr marL="109728" indent="0" algn="r" rtl="1">
              <a:buNone/>
            </a:pPr>
            <a:endParaRPr lang="ar-TN" sz="900" dirty="0" smtClean="0">
              <a:cs typeface="Arabic Transparent" pitchFamily="2" charset="-78"/>
            </a:endParaRPr>
          </a:p>
          <a:p>
            <a:pPr marL="109728" indent="0" algn="r" rtl="1">
              <a:buNone/>
            </a:pPr>
            <a:endParaRPr lang="ar-TN" sz="1800" dirty="0" smtClean="0">
              <a:cs typeface="Arabic Transparent" pitchFamily="2" charset="-78"/>
            </a:endParaRPr>
          </a:p>
          <a:p>
            <a:pPr algn="just" rtl="1">
              <a:buFontTx/>
              <a:buChar char="-"/>
            </a:pPr>
            <a:r>
              <a:rPr lang="ar-TN" sz="2800" b="1" dirty="0" smtClean="0">
                <a:cs typeface="Arabic Transparent" pitchFamily="2" charset="-78"/>
              </a:rPr>
              <a:t>الإعتراض </a:t>
            </a:r>
            <a:r>
              <a:rPr lang="ar-TN" sz="2800" b="1" dirty="0">
                <a:cs typeface="Arabic Transparent" pitchFamily="2" charset="-78"/>
              </a:rPr>
              <a:t>المقدم من </a:t>
            </a:r>
            <a:r>
              <a:rPr lang="ar-TN" sz="2800" b="1" dirty="0" smtClean="0">
                <a:cs typeface="Arabic Transparent" pitchFamily="2" charset="-78"/>
              </a:rPr>
              <a:t>الوالي على إجراء استفتاء </a:t>
            </a:r>
          </a:p>
          <a:p>
            <a:pPr marL="109728" indent="0" algn="just" rtl="1">
              <a:buNone/>
            </a:pPr>
            <a:r>
              <a:rPr lang="ar-TN" sz="2800" dirty="0" smtClean="0">
                <a:cs typeface="Arabic Transparent" pitchFamily="2" charset="-78"/>
              </a:rPr>
              <a:t>الفصل 32: « يتولى رئيس الجماعة المحلية فورا تبليغ قرار مجلس الجماعة إجراء استفتاء إلى الوالي المختص ترابيا وإلى الهيئة العليا المستقلة </a:t>
            </a:r>
            <a:r>
              <a:rPr lang="ar-TN" sz="2800" dirty="0" err="1" smtClean="0">
                <a:cs typeface="Arabic Transparent" pitchFamily="2" charset="-78"/>
              </a:rPr>
              <a:t>للإنتخابات</a:t>
            </a:r>
            <a:r>
              <a:rPr lang="ar-TN" sz="2800" dirty="0" smtClean="0">
                <a:cs typeface="Arabic Transparent" pitchFamily="2" charset="-78"/>
              </a:rPr>
              <a:t>. للوالي الإعتراض على تنظيم </a:t>
            </a:r>
            <a:r>
              <a:rPr lang="ar-TN" sz="2800" dirty="0" err="1" smtClean="0">
                <a:cs typeface="Arabic Transparent" pitchFamily="2" charset="-78"/>
              </a:rPr>
              <a:t>الإستفتاء</a:t>
            </a:r>
            <a:r>
              <a:rPr lang="ar-TN" sz="2800" dirty="0" smtClean="0">
                <a:cs typeface="Arabic Transparent" pitchFamily="2" charset="-78"/>
              </a:rPr>
              <a:t> أمام المحكمة الإدارية الإبتدائية خلال أجل لا يتجاوز شهرا من تاريخ إعلامه.</a:t>
            </a:r>
          </a:p>
          <a:p>
            <a:pPr marL="109728" indent="0" algn="just" rtl="1">
              <a:buNone/>
            </a:pPr>
            <a:r>
              <a:rPr lang="ar-TN" sz="2800" dirty="0" smtClean="0">
                <a:cs typeface="Arabic Transparent" pitchFamily="2" charset="-78"/>
              </a:rPr>
              <a:t>تنظر </a:t>
            </a:r>
            <a:r>
              <a:rPr lang="ar-TN" sz="2800" dirty="0">
                <a:cs typeface="Arabic Transparent" pitchFamily="2" charset="-78"/>
              </a:rPr>
              <a:t>المحكمة في الإعتراض في أجل لا يتجاوز الشهرين ويتم الإستئناف في أجل أسبوع من تاريخ الإعلام بالحكم </a:t>
            </a:r>
            <a:r>
              <a:rPr lang="ar-TN" sz="2800" dirty="0" err="1">
                <a:cs typeface="Arabic Transparent" pitchFamily="2" charset="-78"/>
              </a:rPr>
              <a:t>الإبتدائي</a:t>
            </a:r>
            <a:r>
              <a:rPr lang="ar-TN" sz="2800" dirty="0">
                <a:cs typeface="Arabic Transparent" pitchFamily="2" charset="-78"/>
              </a:rPr>
              <a:t> وتصدر المحكمة الإدارية الإستئنافية قرارا باتا في أجل أقصاه شهرا من تاريخ تعهدها</a:t>
            </a:r>
            <a:r>
              <a:rPr lang="ar-TN" sz="2800" dirty="0" smtClean="0">
                <a:cs typeface="Arabic Transparent" pitchFamily="2" charset="-78"/>
              </a:rPr>
              <a:t>».</a:t>
            </a:r>
            <a:endParaRPr lang="ar-TN" sz="1900" dirty="0" smtClean="0">
              <a:cs typeface="Arabic Transparent" pitchFamily="2" charset="-78"/>
            </a:endParaRPr>
          </a:p>
        </p:txBody>
      </p:sp>
      <p:sp>
        <p:nvSpPr>
          <p:cNvPr id="4" name="Rectangle 3"/>
          <p:cNvSpPr/>
          <p:nvPr/>
        </p:nvSpPr>
        <p:spPr>
          <a:xfrm>
            <a:off x="9164783" y="2410508"/>
            <a:ext cx="1659616" cy="584775"/>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TN" sz="3200" b="1" cap="all" spc="0" dirty="0" smtClean="0">
                <a:ln w="0"/>
                <a:solidFill>
                  <a:schemeClr val="bg2">
                    <a:lumMod val="25000"/>
                  </a:schemeClr>
                </a:solidFill>
                <a:effectLst>
                  <a:reflection blurRad="12700" stA="50000" endPos="50000" dist="5000" dir="5400000" sy="-100000" rotWithShape="0"/>
                </a:effectLst>
              </a:rPr>
              <a:t> الوالـــي</a:t>
            </a:r>
            <a:r>
              <a:rPr lang="ar-TN" sz="3200" b="1" cap="all" spc="0" dirty="0" smtClean="0">
                <a:ln w="0"/>
                <a:solidFill>
                  <a:schemeClr val="bg2">
                    <a:lumMod val="25000"/>
                  </a:schemeClr>
                </a:solidFill>
                <a:effectLst>
                  <a:reflection blurRad="12700" stA="50000" endPos="50000" dist="5000" dir="5400000" sy="-100000" rotWithShape="0"/>
                </a:effectLst>
              </a:rPr>
              <a:t>:</a:t>
            </a:r>
            <a:endParaRPr lang="fr-FR" sz="3200" b="1" cap="all" spc="0" dirty="0">
              <a:ln w="0"/>
              <a:solidFill>
                <a:schemeClr val="bg2">
                  <a:lumMod val="25000"/>
                </a:schemeClr>
              </a:solidFill>
              <a:effectLst>
                <a:reflection blurRad="12700" stA="50000" endPos="50000" dist="5000" dir="5400000" sy="-100000" rotWithShape="0"/>
              </a:effectLst>
            </a:endParaRPr>
          </a:p>
        </p:txBody>
      </p:sp>
      <p:sp>
        <p:nvSpPr>
          <p:cNvPr id="5" name="Étoile à 5 branches 4"/>
          <p:cNvSpPr/>
          <p:nvPr/>
        </p:nvSpPr>
        <p:spPr>
          <a:xfrm>
            <a:off x="10643591" y="2660201"/>
            <a:ext cx="45719"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119332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63782" y="737755"/>
            <a:ext cx="10418618" cy="5269537"/>
          </a:xfrm>
        </p:spPr>
        <p:txBody>
          <a:bodyPr>
            <a:normAutofit fontScale="85000" lnSpcReduction="20000"/>
          </a:bodyPr>
          <a:lstStyle/>
          <a:p>
            <a:pPr algn="just" rtl="1">
              <a:buFontTx/>
              <a:buChar char="-"/>
            </a:pPr>
            <a:r>
              <a:rPr lang="ar-TN" sz="2800" dirty="0" smtClean="0">
                <a:cs typeface="Arabic Transparent" pitchFamily="2" charset="-78"/>
              </a:rPr>
              <a:t>الإعتراض </a:t>
            </a:r>
            <a:r>
              <a:rPr lang="ar-TN" sz="2800" dirty="0">
                <a:cs typeface="Arabic Transparent" pitchFamily="2" charset="-78"/>
              </a:rPr>
              <a:t>على شرعية القرارات المتعلقة </a:t>
            </a:r>
            <a:r>
              <a:rPr lang="ar-TN" sz="2800" dirty="0">
                <a:cs typeface="Arabic Transparent" pitchFamily="2" charset="-78"/>
              </a:rPr>
              <a:t>بضبط </a:t>
            </a:r>
            <a:r>
              <a:rPr lang="ar-TN" sz="2800" dirty="0">
                <a:cs typeface="Arabic Transparent" pitchFamily="2" charset="-78"/>
              </a:rPr>
              <a:t>المعاليم والرسوم والحقوق والمبالغ المختلفة أو معاليم الإستغلال </a:t>
            </a:r>
            <a:r>
              <a:rPr lang="ar-TN" sz="2800" dirty="0">
                <a:cs typeface="Arabic Transparent" pitchFamily="2" charset="-78"/>
              </a:rPr>
              <a:t>+ طلب </a:t>
            </a:r>
            <a:r>
              <a:rPr lang="ar-TN" sz="2800" dirty="0">
                <a:cs typeface="Arabic Transparent" pitchFamily="2" charset="-78"/>
              </a:rPr>
              <a:t>توقيف التنفيذ في </a:t>
            </a:r>
            <a:r>
              <a:rPr lang="ar-TN" sz="2800" b="1" u="sng" dirty="0">
                <a:cs typeface="Arabic Transparent" pitchFamily="2" charset="-78"/>
              </a:rPr>
              <a:t>حالة التأكد</a:t>
            </a:r>
            <a:r>
              <a:rPr lang="ar-TN" sz="2800" dirty="0" smtClean="0">
                <a:cs typeface="Arabic Transparent" pitchFamily="2" charset="-78"/>
              </a:rPr>
              <a:t>.</a:t>
            </a:r>
          </a:p>
          <a:p>
            <a:pPr marL="109728" indent="0" algn="just" rtl="1">
              <a:buNone/>
            </a:pPr>
            <a:endParaRPr lang="ar-TN" sz="2800" dirty="0">
              <a:cs typeface="Arabic Transparent" pitchFamily="2" charset="-78"/>
            </a:endParaRPr>
          </a:p>
          <a:p>
            <a:pPr algn="just" rtl="1">
              <a:buFontTx/>
              <a:buChar char="-"/>
            </a:pPr>
            <a:r>
              <a:rPr lang="ar-TN" sz="2800" dirty="0" smtClean="0">
                <a:cs typeface="Arabic Transparent" pitchFamily="2" charset="-78"/>
              </a:rPr>
              <a:t>الإعتراض </a:t>
            </a:r>
            <a:r>
              <a:rPr lang="ar-TN" sz="2800" dirty="0">
                <a:cs typeface="Arabic Transparent" pitchFamily="2" charset="-78"/>
              </a:rPr>
              <a:t>على </a:t>
            </a:r>
            <a:r>
              <a:rPr lang="ar-TN" sz="2800" b="1" u="sng" dirty="0">
                <a:cs typeface="Arabic Transparent" pitchFamily="2" charset="-78"/>
              </a:rPr>
              <a:t>القرارات التي تتخذها البلدية </a:t>
            </a:r>
            <a:r>
              <a:rPr lang="ar-TN" sz="2800" dirty="0">
                <a:cs typeface="Arabic Transparent" pitchFamily="2" charset="-78"/>
              </a:rPr>
              <a:t>بمبادرة من الوالي أو بطلب ممن له المصلحة </a:t>
            </a:r>
            <a:r>
              <a:rPr lang="ar-TN" sz="2800" dirty="0" smtClean="0">
                <a:cs typeface="Arabic Transparent" pitchFamily="2" charset="-78"/>
              </a:rPr>
              <a:t>+ </a:t>
            </a:r>
            <a:r>
              <a:rPr lang="ar-TN" sz="2800" dirty="0">
                <a:cs typeface="Arabic Transparent" pitchFamily="2" charset="-78"/>
              </a:rPr>
              <a:t>طلب توقيف التنفيذ في حالة </a:t>
            </a:r>
            <a:r>
              <a:rPr lang="ar-TN" sz="2800" dirty="0" smtClean="0">
                <a:cs typeface="Arabic Transparent" pitchFamily="2" charset="-78"/>
              </a:rPr>
              <a:t>التأكد</a:t>
            </a:r>
          </a:p>
          <a:p>
            <a:pPr marL="109728" indent="0" algn="just" rtl="1">
              <a:buNone/>
            </a:pPr>
            <a:endParaRPr lang="ar-TN" sz="2800" dirty="0" smtClean="0">
              <a:cs typeface="Arabic Transparent" pitchFamily="2" charset="-78"/>
            </a:endParaRPr>
          </a:p>
          <a:p>
            <a:pPr marL="109728" indent="0" algn="just" rtl="1">
              <a:buNone/>
            </a:pPr>
            <a:r>
              <a:rPr lang="ar-TN" sz="2800" dirty="0" smtClean="0">
                <a:cs typeface="Arabic Transparent" pitchFamily="2" charset="-78"/>
              </a:rPr>
              <a:t>إذا </a:t>
            </a:r>
            <a:r>
              <a:rPr lang="ar-TN" sz="2800" dirty="0">
                <a:cs typeface="Arabic Transparent" pitchFamily="2" charset="-78"/>
              </a:rPr>
              <a:t>كان القرار البلدي من شأنه النيل من </a:t>
            </a:r>
            <a:r>
              <a:rPr lang="ar-TN" sz="2800" b="1" u="sng" dirty="0">
                <a:cs typeface="Arabic Transparent" pitchFamily="2" charset="-78"/>
              </a:rPr>
              <a:t>حرية عامة أو فردية</a:t>
            </a:r>
            <a:r>
              <a:rPr lang="ar-TN" sz="2800" dirty="0">
                <a:cs typeface="Arabic Transparent" pitchFamily="2" charset="-78"/>
              </a:rPr>
              <a:t>: الإذن بتوقيف التنفيذ في أجل 5 </a:t>
            </a:r>
            <a:r>
              <a:rPr lang="ar-TN" sz="2800" dirty="0" smtClean="0">
                <a:cs typeface="Arabic Transparent" pitchFamily="2" charset="-78"/>
              </a:rPr>
              <a:t>ايام.</a:t>
            </a:r>
            <a:endParaRPr lang="fr-FR" sz="2800" dirty="0"/>
          </a:p>
          <a:p>
            <a:pPr marL="109728" indent="0" algn="just" rtl="1">
              <a:buNone/>
            </a:pPr>
            <a:endParaRPr lang="ar-TN" sz="2800" dirty="0" smtClean="0">
              <a:cs typeface="Arabic Transparent" pitchFamily="2" charset="-78"/>
            </a:endParaRPr>
          </a:p>
          <a:p>
            <a:pPr marL="109728" indent="0" algn="just" rtl="1">
              <a:buNone/>
            </a:pPr>
            <a:r>
              <a:rPr lang="ar-TN" sz="2800" dirty="0" smtClean="0">
                <a:cs typeface="Arabic Transparent" pitchFamily="2" charset="-78"/>
              </a:rPr>
              <a:t> </a:t>
            </a:r>
            <a:r>
              <a:rPr lang="ar-TN" sz="2800" b="1" dirty="0">
                <a:cs typeface="Arabic Transparent" pitchFamily="2" charset="-78"/>
              </a:rPr>
              <a:t>الفصل 278: </a:t>
            </a:r>
            <a:r>
              <a:rPr lang="ar-TN" sz="2800" dirty="0" smtClean="0">
                <a:cs typeface="Arabic Transparent" pitchFamily="2" charset="-78"/>
              </a:rPr>
              <a:t>« </a:t>
            </a:r>
            <a:r>
              <a:rPr lang="ar-TN" sz="2800" dirty="0">
                <a:cs typeface="Arabic Transparent" pitchFamily="2" charset="-78"/>
              </a:rPr>
              <a:t>للوالي بمبادرة منه أو بطلب ممن له مصلحة الإعتراض على القرارات التي تتخذها البلدية. يبلغ الوالي رئيس البلدية نسخة من عريضة الدعوى ضد القرار المطعون فيه وذلك في 3 أيام قبل إيداع العريضة بكتابة المحكمة. للوالي في حالة التأكد أن يطلب توقيف تنفيذ القرار البلدي، إذا كان القرار البلدي من شأنه النيل من حرية عامة أو فردية، يأذن رئيس المحكمة الإبتدائية بإيقاف التنفيذ في أجل 5 أيام وذلك بطلب من الوالي أو ممن يهمه الأمر.</a:t>
            </a:r>
          </a:p>
          <a:p>
            <a:pPr marL="109728" indent="0" algn="just" rtl="1">
              <a:buNone/>
            </a:pPr>
            <a:r>
              <a:rPr lang="ar-TN" sz="2800" dirty="0">
                <a:cs typeface="Arabic Transparent" pitchFamily="2" charset="-78"/>
              </a:rPr>
              <a:t>لا تحول الأحكام الواردة بهذا الفصل دون إمكانية لجوء كل شخص طبيعي أو معنوي بصفة مباشرة للمحكمة الإدارية الإبتدائية قصد الطعن في القرارات البلدية التي أحدثت له أثرا». </a:t>
            </a:r>
          </a:p>
        </p:txBody>
      </p:sp>
    </p:spTree>
    <p:extLst>
      <p:ext uri="{BB962C8B-B14F-4D97-AF65-F5344CB8AC3E}">
        <p14:creationId xmlns:p14="http://schemas.microsoft.com/office/powerpoint/2010/main" val="1255187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2836" y="831273"/>
            <a:ext cx="10709564" cy="5176019"/>
          </a:xfrm>
        </p:spPr>
        <p:txBody>
          <a:bodyPr>
            <a:normAutofit/>
          </a:bodyPr>
          <a:lstStyle/>
          <a:p>
            <a:pPr marL="109728" indent="0" algn="r" rtl="1">
              <a:buNone/>
            </a:pPr>
            <a:endParaRPr lang="ar-TN" sz="1800" dirty="0">
              <a:cs typeface="Arabic Transparent" pitchFamily="2" charset="-78"/>
            </a:endParaRPr>
          </a:p>
          <a:p>
            <a:pPr algn="just" rtl="1">
              <a:buFontTx/>
              <a:buChar char="-"/>
            </a:pPr>
            <a:r>
              <a:rPr lang="ar-TN" sz="2600" dirty="0">
                <a:cs typeface="Arabic Transparent" pitchFamily="2" charset="-78"/>
              </a:rPr>
              <a:t>الإعتراض على القرارات التي تتخذها الجهة (القرار الجهوي) </a:t>
            </a:r>
            <a:endParaRPr lang="ar-TN" sz="2600" dirty="0" smtClean="0">
              <a:cs typeface="Arabic Transparent" pitchFamily="2" charset="-78"/>
            </a:endParaRPr>
          </a:p>
          <a:p>
            <a:pPr marL="109728" indent="0" algn="just" rtl="1">
              <a:buNone/>
            </a:pPr>
            <a:r>
              <a:rPr lang="ar-TN" sz="2600" b="1" dirty="0" smtClean="0">
                <a:cs typeface="Arabic Transparent" pitchFamily="2" charset="-78"/>
              </a:rPr>
              <a:t>الفصل </a:t>
            </a:r>
            <a:r>
              <a:rPr lang="ar-TN" sz="2600" b="1" dirty="0">
                <a:cs typeface="Arabic Transparent" pitchFamily="2" charset="-78"/>
              </a:rPr>
              <a:t>348: </a:t>
            </a:r>
            <a:r>
              <a:rPr lang="ar-TN" sz="2600" dirty="0">
                <a:cs typeface="Arabic Transparent" pitchFamily="2" charset="-78"/>
              </a:rPr>
              <a:t>«للوالي بمبادرة منه أو بطلب ممن له مصلحة الإعتراض على القرارات التي تتخذها الجهة. </a:t>
            </a:r>
            <a:endParaRPr lang="ar-TN" sz="2600" dirty="0" smtClean="0">
              <a:cs typeface="Arabic Transparent" pitchFamily="2" charset="-78"/>
            </a:endParaRPr>
          </a:p>
          <a:p>
            <a:pPr marL="109728" indent="0" algn="just" rtl="1">
              <a:buNone/>
            </a:pPr>
            <a:r>
              <a:rPr lang="ar-TN" sz="2600" dirty="0" smtClean="0">
                <a:cs typeface="Arabic Transparent" pitchFamily="2" charset="-78"/>
              </a:rPr>
              <a:t>يبلغ </a:t>
            </a:r>
            <a:r>
              <a:rPr lang="ar-TN" sz="2600" dirty="0">
                <a:cs typeface="Arabic Transparent" pitchFamily="2" charset="-78"/>
              </a:rPr>
              <a:t>الوالي رئيس الجهة نسخة من عريضة الدعوى ضد القرار المطعون فيه ثلاثة أيام قبل إيداعها بكتابة المحكمة. للوالي في حالة التأكد أن يطلب ممن يهمهم الأمر. </a:t>
            </a:r>
            <a:endParaRPr lang="ar-TN" sz="2600" dirty="0" smtClean="0">
              <a:cs typeface="Arabic Transparent" pitchFamily="2" charset="-78"/>
            </a:endParaRPr>
          </a:p>
          <a:p>
            <a:pPr marL="109728" indent="0" algn="just" rtl="1">
              <a:buNone/>
            </a:pPr>
            <a:r>
              <a:rPr lang="ar-TN" sz="2600" dirty="0" smtClean="0">
                <a:cs typeface="Arabic Transparent" pitchFamily="2" charset="-78"/>
              </a:rPr>
              <a:t>لا </a:t>
            </a:r>
            <a:r>
              <a:rPr lang="ar-TN" sz="2600" dirty="0">
                <a:cs typeface="Arabic Transparent" pitchFamily="2" charset="-78"/>
              </a:rPr>
              <a:t>تحول الأحكام الواردة بهذا الفصل دون أمكانية لجوء كل شخص طبيعي أو معنوي بصفة مباشرة للمحكمة الإدارية الإبتدائية قصد الطعن في القرارات الجهوية التي أحدثت له أثرا».</a:t>
            </a:r>
          </a:p>
          <a:p>
            <a:pPr marL="109728" indent="0" algn="r" rtl="1">
              <a:buNone/>
            </a:pPr>
            <a:endParaRPr lang="fr-FR" sz="1800" dirty="0">
              <a:cs typeface="Arabic Transparent" pitchFamily="2" charset="-78"/>
            </a:endParaRPr>
          </a:p>
        </p:txBody>
      </p:sp>
    </p:spTree>
    <p:extLst>
      <p:ext uri="{BB962C8B-B14F-4D97-AF65-F5344CB8AC3E}">
        <p14:creationId xmlns:p14="http://schemas.microsoft.com/office/powerpoint/2010/main" val="1395871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01436" y="831273"/>
            <a:ext cx="10480963" cy="5176019"/>
          </a:xfrm>
        </p:spPr>
        <p:txBody>
          <a:bodyPr>
            <a:normAutofit lnSpcReduction="10000"/>
          </a:bodyPr>
          <a:lstStyle/>
          <a:p>
            <a:pPr marL="109728" indent="0" algn="r" rtl="1">
              <a:buNone/>
            </a:pPr>
            <a:endParaRPr lang="ar-TN" sz="2000" dirty="0">
              <a:cs typeface="Arabic Transparent" pitchFamily="2" charset="-78"/>
            </a:endParaRPr>
          </a:p>
          <a:p>
            <a:pPr algn="just" rtl="1">
              <a:buFontTx/>
              <a:buChar char="-"/>
            </a:pPr>
            <a:r>
              <a:rPr lang="ar-TN" sz="2800" dirty="0" smtClean="0">
                <a:cs typeface="Arabic Transparent" pitchFamily="2" charset="-78"/>
              </a:rPr>
              <a:t>التصريح </a:t>
            </a:r>
            <a:r>
              <a:rPr lang="ar-TN" sz="2800" dirty="0">
                <a:cs typeface="Arabic Transparent" pitchFamily="2" charset="-78"/>
              </a:rPr>
              <a:t>بإلغاء المداولات والقرارات البلدية التي شارك </a:t>
            </a:r>
            <a:r>
              <a:rPr lang="ar-TN" sz="2800" dirty="0" smtClean="0">
                <a:cs typeface="Arabic Transparent" pitchFamily="2" charset="-78"/>
              </a:rPr>
              <a:t>فيها أعضاء بلديون لهم مصلحة فيها </a:t>
            </a:r>
            <a:r>
              <a:rPr lang="ar-TN" sz="2800" dirty="0">
                <a:cs typeface="Arabic Transparent" pitchFamily="2" charset="-78"/>
              </a:rPr>
              <a:t>أو كان يهمهم موضوعها شخصيا أو نيابة عن </a:t>
            </a:r>
            <a:r>
              <a:rPr lang="ar-TN" sz="2800" dirty="0" smtClean="0">
                <a:cs typeface="Arabic Transparent" pitchFamily="2" charset="-78"/>
              </a:rPr>
              <a:t>الغير</a:t>
            </a:r>
          </a:p>
          <a:p>
            <a:pPr algn="just" rtl="1">
              <a:buFontTx/>
              <a:buChar char="-"/>
            </a:pPr>
            <a:endParaRPr lang="ar-TN" sz="2800" dirty="0" smtClean="0">
              <a:cs typeface="Arabic Transparent" pitchFamily="2" charset="-78"/>
            </a:endParaRPr>
          </a:p>
          <a:p>
            <a:pPr marL="109728" indent="0" algn="just" rtl="1">
              <a:buNone/>
            </a:pPr>
            <a:r>
              <a:rPr lang="ar-TN" sz="2800" dirty="0" smtClean="0">
                <a:cs typeface="Arabic Transparent" pitchFamily="2" charset="-78"/>
              </a:rPr>
              <a:t> </a:t>
            </a:r>
            <a:r>
              <a:rPr lang="ar-TN" sz="2800" b="1" dirty="0">
                <a:cs typeface="Arabic Transparent" pitchFamily="2" charset="-78"/>
              </a:rPr>
              <a:t>الفصل 279</a:t>
            </a:r>
            <a:r>
              <a:rPr lang="ar-TN" sz="2800" dirty="0">
                <a:cs typeface="Arabic Transparent" pitchFamily="2" charset="-78"/>
              </a:rPr>
              <a:t>: «تكون لاغية المداولات والقرارات البلدية التي شارك فيها أعضاء بلديون لهم مصلحة فيها أو كان يهمهم موضوعها شخصيا أو نيابة عن الغير. يتم التصريح بالإلغاء بقرار من المحكمة الإدارية الإبتدائية المختصة </a:t>
            </a:r>
            <a:r>
              <a:rPr lang="ar-TN" sz="2800" b="1" u="sng" dirty="0">
                <a:cs typeface="Arabic Transparent" pitchFamily="2" charset="-78"/>
              </a:rPr>
              <a:t>بمبادرة من الوالي </a:t>
            </a:r>
            <a:r>
              <a:rPr lang="ar-TN" sz="2800" dirty="0">
                <a:cs typeface="Arabic Transparent" pitchFamily="2" charset="-78"/>
              </a:rPr>
              <a:t>أو بطلب ممن له مصلحة طبقا للإجراءات المنصوص عليها بهذا القانون</a:t>
            </a:r>
            <a:r>
              <a:rPr lang="ar-TN" sz="2800" dirty="0" smtClean="0">
                <a:cs typeface="Arabic Transparent" pitchFamily="2" charset="-78"/>
              </a:rPr>
              <a:t>».</a:t>
            </a:r>
          </a:p>
          <a:p>
            <a:pPr marL="109728" indent="0" algn="just" rtl="1">
              <a:buNone/>
            </a:pPr>
            <a:endParaRPr lang="ar-TN" sz="2800" dirty="0" smtClean="0">
              <a:cs typeface="Arabic Transparent" pitchFamily="2" charset="-78"/>
            </a:endParaRPr>
          </a:p>
          <a:p>
            <a:pPr algn="just" rtl="1">
              <a:buFontTx/>
              <a:buChar char="-"/>
            </a:pPr>
            <a:r>
              <a:rPr lang="ar-TN" sz="2800" dirty="0" smtClean="0">
                <a:cs typeface="Arabic Transparent" pitchFamily="2" charset="-78"/>
              </a:rPr>
              <a:t>التصريح </a:t>
            </a:r>
            <a:r>
              <a:rPr lang="ar-TN" sz="2800" dirty="0">
                <a:cs typeface="Arabic Transparent" pitchFamily="2" charset="-78"/>
              </a:rPr>
              <a:t>بإلغاء المداولات والقرارات التي شارك فيها أعضاء </a:t>
            </a:r>
            <a:r>
              <a:rPr lang="ar-TN" sz="2800" b="1" u="sng" dirty="0">
                <a:cs typeface="Arabic Transparent" pitchFamily="2" charset="-78"/>
              </a:rPr>
              <a:t>المجلس الجهوي</a:t>
            </a:r>
            <a:r>
              <a:rPr lang="ar-TN" sz="2800" b="1" dirty="0">
                <a:cs typeface="Arabic Transparent" pitchFamily="2" charset="-78"/>
              </a:rPr>
              <a:t> </a:t>
            </a:r>
            <a:r>
              <a:rPr lang="ar-TN" sz="2800" dirty="0">
                <a:cs typeface="Arabic Transparent" pitchFamily="2" charset="-78"/>
              </a:rPr>
              <a:t>والذين لهم مصلحة فيها أو كان يهمهم موضوعها شخصيا أو نيابة عن الغير </a:t>
            </a:r>
            <a:r>
              <a:rPr lang="ar-TN" sz="2800" dirty="0" smtClean="0">
                <a:cs typeface="Arabic Transparent" pitchFamily="2" charset="-78"/>
              </a:rPr>
              <a:t>(</a:t>
            </a:r>
            <a:r>
              <a:rPr lang="ar-TN" sz="2800" b="1" dirty="0" smtClean="0">
                <a:cs typeface="Arabic Transparent" pitchFamily="2" charset="-78"/>
              </a:rPr>
              <a:t>الفصل 349).</a:t>
            </a:r>
            <a:endParaRPr lang="ar-TN" sz="2800" dirty="0">
              <a:cs typeface="Arabic Transparent" pitchFamily="2" charset="-78"/>
            </a:endParaRPr>
          </a:p>
          <a:p>
            <a:pPr marL="109728" indent="0" algn="r" rtl="1">
              <a:buNone/>
            </a:pPr>
            <a:r>
              <a:rPr lang="ar-TN" sz="2800" dirty="0">
                <a:cs typeface="Arabic Transparent" pitchFamily="2" charset="-78"/>
              </a:rPr>
              <a:t>    </a:t>
            </a:r>
            <a:endParaRPr lang="fr-FR" dirty="0"/>
          </a:p>
        </p:txBody>
      </p:sp>
    </p:spTree>
    <p:extLst>
      <p:ext uri="{BB962C8B-B14F-4D97-AF65-F5344CB8AC3E}">
        <p14:creationId xmlns:p14="http://schemas.microsoft.com/office/powerpoint/2010/main" val="2204282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080654" y="1007919"/>
            <a:ext cx="10501745" cy="4999374"/>
          </a:xfrm>
        </p:spPr>
        <p:txBody>
          <a:bodyPr/>
          <a:lstStyle/>
          <a:p>
            <a:pPr marL="109728" indent="0" algn="just" rtl="1">
              <a:buNone/>
            </a:pPr>
            <a:r>
              <a:rPr lang="ar-TN" sz="2800" b="1" dirty="0">
                <a:solidFill>
                  <a:srgbClr val="C00000"/>
                </a:solidFill>
                <a:cs typeface="Arabic Transparent" pitchFamily="2" charset="-78"/>
              </a:rPr>
              <a:t>2- الطعون المقدمة ممن له مصلحة:</a:t>
            </a:r>
          </a:p>
          <a:p>
            <a:pPr marL="109728" indent="0" algn="just" rtl="1">
              <a:buNone/>
            </a:pPr>
            <a:r>
              <a:rPr lang="ar-TN" sz="2800" dirty="0">
                <a:cs typeface="Arabic Transparent" pitchFamily="2" charset="-78"/>
              </a:rPr>
              <a:t>    الطعن في قرارات رفض تمكينهم من </a:t>
            </a:r>
            <a:r>
              <a:rPr lang="ar-TN" sz="2800" dirty="0" err="1">
                <a:cs typeface="Arabic Transparent" pitchFamily="2" charset="-78"/>
              </a:rPr>
              <a:t>استيضاحات</a:t>
            </a:r>
            <a:r>
              <a:rPr lang="ar-TN" sz="2800" dirty="0">
                <a:cs typeface="Arabic Transparent" pitchFamily="2" charset="-78"/>
              </a:rPr>
              <a:t> حول موارد ونفقات معينة (المتساكنون والمجتمع المدني)</a:t>
            </a:r>
          </a:p>
          <a:p>
            <a:pPr marL="109728" indent="0" algn="just" rtl="1">
              <a:buNone/>
            </a:pPr>
            <a:r>
              <a:rPr lang="ar-TN" sz="2800" dirty="0">
                <a:cs typeface="Arabic Transparent" pitchFamily="2" charset="-78"/>
              </a:rPr>
              <a:t>    الطعن في كل قرار تتخذه الجماعة المحلية عند إعدادها لبرامج التنمية والتهيئة الترابية دون احترام آليات الديمقراطية التشاركية أو دون ضمان مشاركة المتساكنين والمجتمع المدني.</a:t>
            </a:r>
          </a:p>
          <a:p>
            <a:pPr marL="109728" indent="0" algn="just" rtl="1">
              <a:buNone/>
            </a:pPr>
            <a:r>
              <a:rPr lang="ar-TN" sz="2800" dirty="0">
                <a:cs typeface="Arabic Transparent" pitchFamily="2" charset="-78"/>
              </a:rPr>
              <a:t>    الطعن في المداولات والقرارات البلدية التي شارك فيها أعضاء بلديون لهم مصلحة فيها أو كان يهمهم موضوعها شخصيا أو نيابة عن الغير (الفصل 278).</a:t>
            </a:r>
          </a:p>
          <a:p>
            <a:pPr marL="109728" indent="0" algn="just" rtl="1">
              <a:buNone/>
            </a:pPr>
            <a:r>
              <a:rPr lang="ar-TN" sz="2800" dirty="0">
                <a:cs typeface="Arabic Transparent" pitchFamily="2" charset="-78"/>
              </a:rPr>
              <a:t>    الطعن في القرارات الفردية الصادرة عن السلط البلدية (الفصل 277</a:t>
            </a:r>
            <a:r>
              <a:rPr lang="ar-TN" sz="2800" dirty="0" smtClean="0">
                <a:cs typeface="Arabic Transparent" pitchFamily="2" charset="-78"/>
              </a:rPr>
              <a:t>): وجوبية التعليل، سريان </a:t>
            </a:r>
            <a:r>
              <a:rPr lang="ar-TN" sz="2800" dirty="0">
                <a:cs typeface="Arabic Transparent" pitchFamily="2" charset="-78"/>
              </a:rPr>
              <a:t>مفعولها منذ تبليغها.</a:t>
            </a:r>
          </a:p>
          <a:p>
            <a:pPr marL="109728" indent="0" algn="just" rtl="1">
              <a:buNone/>
            </a:pPr>
            <a:endParaRPr lang="fr-FR" dirty="0"/>
          </a:p>
        </p:txBody>
      </p:sp>
      <p:sp>
        <p:nvSpPr>
          <p:cNvPr id="4" name="Étoile à 5 branches 3"/>
          <p:cNvSpPr/>
          <p:nvPr/>
        </p:nvSpPr>
        <p:spPr>
          <a:xfrm>
            <a:off x="11095754" y="1690254"/>
            <a:ext cx="72737"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Étoile à 5 branches 4"/>
          <p:cNvSpPr/>
          <p:nvPr/>
        </p:nvSpPr>
        <p:spPr>
          <a:xfrm>
            <a:off x="11059385" y="3519054"/>
            <a:ext cx="72737"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Étoile à 5 branches 5"/>
          <p:cNvSpPr/>
          <p:nvPr/>
        </p:nvSpPr>
        <p:spPr>
          <a:xfrm>
            <a:off x="11095754" y="2642753"/>
            <a:ext cx="72737"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Étoile à 5 branches 6"/>
          <p:cNvSpPr/>
          <p:nvPr/>
        </p:nvSpPr>
        <p:spPr>
          <a:xfrm>
            <a:off x="11073235" y="4433454"/>
            <a:ext cx="72737"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85525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298864" y="477983"/>
            <a:ext cx="10283536" cy="5529310"/>
          </a:xfrm>
        </p:spPr>
        <p:txBody>
          <a:bodyPr>
            <a:normAutofit fontScale="92500" lnSpcReduction="20000"/>
          </a:bodyPr>
          <a:lstStyle/>
          <a:p>
            <a:pPr marL="109728" indent="0" algn="just" rtl="1">
              <a:buNone/>
            </a:pPr>
            <a:r>
              <a:rPr lang="ar-TN" sz="2800" b="1" dirty="0">
                <a:solidFill>
                  <a:srgbClr val="C00000"/>
                </a:solidFill>
                <a:cs typeface="Arabic Transparent" pitchFamily="2" charset="-78"/>
              </a:rPr>
              <a:t>3-</a:t>
            </a:r>
            <a:r>
              <a:rPr lang="ar-TN" sz="2800" dirty="0">
                <a:cs typeface="Arabic Transparent" pitchFamily="2" charset="-78"/>
              </a:rPr>
              <a:t> </a:t>
            </a:r>
            <a:r>
              <a:rPr lang="ar-TN" sz="2800" b="1" dirty="0">
                <a:solidFill>
                  <a:srgbClr val="C00000"/>
                </a:solidFill>
                <a:cs typeface="Arabic Transparent" pitchFamily="2" charset="-78"/>
              </a:rPr>
              <a:t>الطعون المقدمة من أعضاء المجلس</a:t>
            </a:r>
            <a:r>
              <a:rPr lang="ar-TN" sz="2800" b="1" dirty="0" smtClean="0">
                <a:solidFill>
                  <a:srgbClr val="C00000"/>
                </a:solidFill>
                <a:cs typeface="Arabic Transparent" pitchFamily="2" charset="-78"/>
              </a:rPr>
              <a:t>:</a:t>
            </a:r>
          </a:p>
          <a:p>
            <a:pPr algn="just" rtl="1">
              <a:buFontTx/>
              <a:buChar char="-"/>
            </a:pPr>
            <a:r>
              <a:rPr lang="ar-TN" sz="2800" dirty="0" smtClean="0">
                <a:cs typeface="Arabic Transparent" pitchFamily="2" charset="-78"/>
              </a:rPr>
              <a:t>الطعن </a:t>
            </a:r>
            <a:r>
              <a:rPr lang="ar-TN" sz="2800" dirty="0">
                <a:cs typeface="Arabic Transparent" pitchFamily="2" charset="-78"/>
              </a:rPr>
              <a:t>في </a:t>
            </a:r>
            <a:r>
              <a:rPr lang="ar-TN" sz="2800" dirty="0" smtClean="0">
                <a:cs typeface="Arabic Transparent" pitchFamily="2" charset="-78"/>
              </a:rPr>
              <a:t>قرار الإعفاء (الفصل 206): «كل عضو من أعضاء المجلس البلدي </a:t>
            </a:r>
            <a:r>
              <a:rPr lang="ar-TN" sz="2800" b="1" u="sng" dirty="0" smtClean="0">
                <a:cs typeface="Arabic Transparent" pitchFamily="2" charset="-78"/>
              </a:rPr>
              <a:t>يمتنع دون عذر شرعي عن أداء المهام </a:t>
            </a:r>
            <a:r>
              <a:rPr lang="ar-TN" sz="2800" dirty="0" smtClean="0">
                <a:cs typeface="Arabic Transparent" pitchFamily="2" charset="-78"/>
              </a:rPr>
              <a:t>المناطة بعهدته قانونا يتم </a:t>
            </a:r>
            <a:r>
              <a:rPr lang="ar-TN" sz="2800" b="1" u="sng" dirty="0" smtClean="0">
                <a:cs typeface="Arabic Transparent" pitchFamily="2" charset="-78"/>
              </a:rPr>
              <a:t>التنبيه</a:t>
            </a:r>
            <a:r>
              <a:rPr lang="ar-TN" sz="2800" dirty="0" smtClean="0">
                <a:cs typeface="Arabic Transparent" pitchFamily="2" charset="-78"/>
              </a:rPr>
              <a:t> عليه كتابيا من قبل </a:t>
            </a:r>
            <a:r>
              <a:rPr lang="ar-TN" sz="2800" b="1" u="sng" dirty="0" smtClean="0">
                <a:cs typeface="Arabic Transparent" pitchFamily="2" charset="-78"/>
              </a:rPr>
              <a:t>رئيس البلدية </a:t>
            </a:r>
            <a:r>
              <a:rPr lang="ar-TN" sz="2800" dirty="0" smtClean="0">
                <a:cs typeface="Arabic Transparent" pitchFamily="2" charset="-78"/>
              </a:rPr>
              <a:t>للقيام بواجباته. وفي صورة عدم استجابته يمكن </a:t>
            </a:r>
            <a:r>
              <a:rPr lang="ar-TN" sz="2800" b="1" u="sng" dirty="0" smtClean="0">
                <a:cs typeface="Arabic Transparent" pitchFamily="2" charset="-78"/>
              </a:rPr>
              <a:t>للمجلس البلدي </a:t>
            </a:r>
            <a:r>
              <a:rPr lang="ar-TN" sz="2800" dirty="0" smtClean="0">
                <a:cs typeface="Arabic Transparent" pitchFamily="2" charset="-78"/>
              </a:rPr>
              <a:t>أن يقرر إعفائه من مهامه بأغلبية ثلاثة أخماس أعضائه وذلك بعد </a:t>
            </a:r>
            <a:r>
              <a:rPr lang="ar-TN" sz="2800" b="1" u="sng" dirty="0" smtClean="0">
                <a:cs typeface="Arabic Transparent" pitchFamily="2" charset="-78"/>
              </a:rPr>
              <a:t>سماعه</a:t>
            </a:r>
            <a:r>
              <a:rPr lang="ar-TN" sz="2800" dirty="0" smtClean="0">
                <a:cs typeface="Arabic Transparent" pitchFamily="2" charset="-78"/>
              </a:rPr>
              <a:t>. وللمعني بالأمر الطعن لدى المحكمة الإدارية المختصة ترابيا».</a:t>
            </a:r>
          </a:p>
          <a:p>
            <a:pPr marL="109728" indent="0" algn="just" rtl="1">
              <a:buNone/>
            </a:pPr>
            <a:r>
              <a:rPr lang="ar-TN" sz="2800" dirty="0">
                <a:cs typeface="Arabic Transparent" pitchFamily="2" charset="-78"/>
              </a:rPr>
              <a:t> </a:t>
            </a:r>
            <a:r>
              <a:rPr lang="ar-TN" sz="2800" dirty="0" smtClean="0">
                <a:cs typeface="Arabic Transparent" pitchFamily="2" charset="-78"/>
              </a:rPr>
              <a:t>       لا يفقد عضويته بالمجلس</a:t>
            </a:r>
          </a:p>
          <a:p>
            <a:pPr marL="109728" indent="0" algn="just" rtl="1">
              <a:buNone/>
            </a:pPr>
            <a:endParaRPr lang="ar-TN" sz="2800" dirty="0">
              <a:cs typeface="Arabic Transparent" pitchFamily="2" charset="-78"/>
            </a:endParaRPr>
          </a:p>
          <a:p>
            <a:pPr algn="just" rtl="1">
              <a:buFontTx/>
              <a:buChar char="-"/>
            </a:pPr>
            <a:r>
              <a:rPr lang="ar-TN" sz="2800" dirty="0" smtClean="0">
                <a:cs typeface="Arabic Transparent" pitchFamily="2" charset="-78"/>
              </a:rPr>
              <a:t>الطعن </a:t>
            </a:r>
            <a:r>
              <a:rPr lang="ar-TN" sz="2800" dirty="0">
                <a:cs typeface="Arabic Transparent" pitchFamily="2" charset="-78"/>
              </a:rPr>
              <a:t>في قرارات الإيقاف أو </a:t>
            </a:r>
            <a:r>
              <a:rPr lang="ar-TN" sz="2800" dirty="0" smtClean="0">
                <a:cs typeface="Arabic Transparent" pitchFamily="2" charset="-78"/>
              </a:rPr>
              <a:t>الإعفاء </a:t>
            </a:r>
            <a:r>
              <a:rPr lang="ar-TN" sz="2800" dirty="0">
                <a:cs typeface="Arabic Transparent" pitchFamily="2" charset="-78"/>
              </a:rPr>
              <a:t>المتعلقة بالرؤساء </a:t>
            </a:r>
            <a:r>
              <a:rPr lang="ar-TN" sz="2800" dirty="0" smtClean="0">
                <a:cs typeface="Arabic Transparent" pitchFamily="2" charset="-78"/>
              </a:rPr>
              <a:t>والمساعدين (الفصل 253):</a:t>
            </a:r>
          </a:p>
          <a:p>
            <a:pPr marL="109728" indent="0" algn="just" rtl="1">
              <a:buNone/>
            </a:pPr>
            <a:r>
              <a:rPr lang="ar-TN" sz="2800" dirty="0" smtClean="0">
                <a:cs typeface="Arabic Transparent" pitchFamily="2" charset="-78"/>
              </a:rPr>
              <a:t>الإيقاف: قرار معلل من الوزير المكلف بالجماعات المحلية لمدة أقصاها ثلاثة أشهر بعد استشارة مكتب المجلس الأعلى للجماعات المحلية وبعد سماعهم أو مطالبتهم بالإدلاء ببيانات كتابية + أخطاء جسيمة تنطوي على المخالفة للقانون وأحدثت ضررا فادحا للمصلحة العامة.</a:t>
            </a:r>
          </a:p>
          <a:p>
            <a:pPr marL="109728" indent="0" algn="just" rtl="1">
              <a:buNone/>
            </a:pPr>
            <a:endParaRPr lang="ar-TN" sz="2800" dirty="0" smtClean="0">
              <a:cs typeface="Arabic Transparent" pitchFamily="2" charset="-78"/>
            </a:endParaRPr>
          </a:p>
          <a:p>
            <a:pPr marL="109728" indent="0" algn="just" rtl="1">
              <a:buNone/>
            </a:pPr>
            <a:r>
              <a:rPr lang="ar-TN" sz="2800" b="1" dirty="0" smtClean="0">
                <a:cs typeface="Arabic Transparent" pitchFamily="2" charset="-78"/>
              </a:rPr>
              <a:t>الإعفاء: </a:t>
            </a:r>
            <a:r>
              <a:rPr lang="ar-TN" sz="2800" dirty="0" smtClean="0">
                <a:cs typeface="Arabic Transparent" pitchFamily="2" charset="-78"/>
              </a:rPr>
              <a:t>أمر حكومي معلل بعد سماعهم واستشارة مكتب المجلس الأعلى للجماعات المحلية الذي يدلي براي معلل.</a:t>
            </a:r>
            <a:endParaRPr lang="ar-TN" sz="2800" dirty="0">
              <a:cs typeface="Arabic Transparent" pitchFamily="2" charset="-78"/>
            </a:endParaRPr>
          </a:p>
          <a:p>
            <a:pPr marL="109728" indent="0" algn="just" rtl="1">
              <a:buNone/>
            </a:pPr>
            <a:endParaRPr lang="fr-FR" dirty="0"/>
          </a:p>
        </p:txBody>
      </p:sp>
      <p:sp>
        <p:nvSpPr>
          <p:cNvPr id="4" name="Flèche gauche 3"/>
          <p:cNvSpPr/>
          <p:nvPr/>
        </p:nvSpPr>
        <p:spPr>
          <a:xfrm>
            <a:off x="10713025" y="2603961"/>
            <a:ext cx="467591" cy="128846"/>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854034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997527" y="805920"/>
            <a:ext cx="10574482" cy="4525963"/>
          </a:xfrm>
        </p:spPr>
        <p:txBody>
          <a:bodyPr>
            <a:normAutofit lnSpcReduction="10000"/>
          </a:bodyPr>
          <a:lstStyle/>
          <a:p>
            <a:pPr algn="just" rtl="1">
              <a:buFontTx/>
              <a:buChar char="-"/>
            </a:pPr>
            <a:endParaRPr lang="ar-TN" sz="2800" dirty="0">
              <a:cs typeface="Arabic Transparent" pitchFamily="2" charset="-78"/>
            </a:endParaRPr>
          </a:p>
          <a:p>
            <a:pPr algn="just" rtl="1">
              <a:buFontTx/>
              <a:buChar char="-"/>
            </a:pPr>
            <a:r>
              <a:rPr lang="ar-TN" sz="2800" dirty="0">
                <a:cs typeface="Arabic Transparent" pitchFamily="2" charset="-78"/>
              </a:rPr>
              <a:t>الطعن في قرارات إيقاف المجلس البلدي عن النشاط أو الحل </a:t>
            </a:r>
            <a:r>
              <a:rPr lang="ar-TN" sz="2800" dirty="0" smtClean="0">
                <a:cs typeface="Arabic Transparent" pitchFamily="2" charset="-78"/>
              </a:rPr>
              <a:t>+ </a:t>
            </a:r>
            <a:r>
              <a:rPr lang="ar-TN" sz="2800" dirty="0">
                <a:cs typeface="Arabic Transparent" pitchFamily="2" charset="-78"/>
              </a:rPr>
              <a:t>طلب توقيف تنفيذ القرارات المذكورة.</a:t>
            </a:r>
          </a:p>
          <a:p>
            <a:pPr marL="109728" indent="0" algn="just" rtl="1">
              <a:buNone/>
            </a:pPr>
            <a:r>
              <a:rPr lang="ar-TN" sz="2800" dirty="0">
                <a:cs typeface="Arabic Transparent" pitchFamily="2" charset="-78"/>
              </a:rPr>
              <a:t>«لا تصبح قرارات الإيقاف أو الحل سارية المفعول إلا بعد صدور قرار برفض رئيس المحكمة الإدارية المختصة لمطلب توقيف التنفيذ أو بانقضاء أجل تقديمه» (الفصل 204).</a:t>
            </a:r>
          </a:p>
          <a:p>
            <a:pPr marL="109728" indent="0" algn="just" rtl="1">
              <a:buNone/>
            </a:pPr>
            <a:r>
              <a:rPr lang="ar-TN" sz="2800" b="1" dirty="0">
                <a:cs typeface="Arabic Transparent" pitchFamily="2" charset="-78"/>
              </a:rPr>
              <a:t>الإيقاف عن النشاط: </a:t>
            </a:r>
            <a:r>
              <a:rPr lang="ar-TN" sz="2800" dirty="0">
                <a:cs typeface="Arabic Transparent" pitchFamily="2" charset="-78"/>
              </a:rPr>
              <a:t>الوزير المكلف بالجماعات المحلية بناء على تقرير معلل من الوالي وبعد استشارة مكتب المجلس الأعلى للجماعات المحلية (مدة أقصاها شهران).</a:t>
            </a:r>
          </a:p>
          <a:p>
            <a:pPr marL="109728" indent="0" algn="just" rtl="1">
              <a:buNone/>
            </a:pPr>
            <a:r>
              <a:rPr lang="ar-TN" sz="2800" b="1" dirty="0">
                <a:cs typeface="Arabic Transparent" pitchFamily="2" charset="-78"/>
              </a:rPr>
              <a:t>الحل: </a:t>
            </a:r>
            <a:r>
              <a:rPr lang="ar-TN" sz="2800" dirty="0">
                <a:cs typeface="Arabic Transparent" pitchFamily="2" charset="-78"/>
              </a:rPr>
              <a:t>أمر حكومي معلل بعد استشارة المجلس الأعلى للجماعات المحلية وبناء على رأي المحكمة الإدارية العليا ولأسباب تتعلق بإخلال خطير بالقانون أو بتعطيل واضح لمصالح المتساكنين وتمكين الأعضاء من حق الدفاع (السماع).</a:t>
            </a:r>
            <a:endParaRPr lang="fr-FR" sz="2800" dirty="0">
              <a:cs typeface="Arabic Transparent" pitchFamily="2" charset="-78"/>
            </a:endParaRPr>
          </a:p>
          <a:p>
            <a:pPr marL="109728" indent="0" algn="just" rtl="1">
              <a:buNone/>
            </a:pPr>
            <a:endParaRPr lang="fr-FR" dirty="0"/>
          </a:p>
        </p:txBody>
      </p:sp>
    </p:spTree>
    <p:extLst>
      <p:ext uri="{BB962C8B-B14F-4D97-AF65-F5344CB8AC3E}">
        <p14:creationId xmlns:p14="http://schemas.microsoft.com/office/powerpoint/2010/main" val="3327753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32608" y="623455"/>
            <a:ext cx="10449791" cy="5383837"/>
          </a:xfrm>
        </p:spPr>
        <p:txBody>
          <a:bodyPr>
            <a:normAutofit/>
          </a:bodyPr>
          <a:lstStyle/>
          <a:p>
            <a:pPr marL="109728" indent="0" algn="just" rtl="1">
              <a:buNone/>
            </a:pPr>
            <a:endParaRPr lang="ar-TN" sz="2400" dirty="0">
              <a:cs typeface="Arabic Transparent" pitchFamily="2" charset="-78"/>
            </a:endParaRPr>
          </a:p>
          <a:p>
            <a:pPr algn="just" rtl="1">
              <a:buFontTx/>
              <a:buChar char="-"/>
            </a:pPr>
            <a:r>
              <a:rPr lang="ar-TN" sz="2400" b="1" dirty="0">
                <a:cs typeface="Arabic Transparent" pitchFamily="2" charset="-78"/>
              </a:rPr>
              <a:t>الفصل 204: </a:t>
            </a:r>
            <a:r>
              <a:rPr lang="ar-TN" sz="2400" dirty="0">
                <a:cs typeface="Arabic Transparent" pitchFamily="2" charset="-78"/>
              </a:rPr>
              <a:t>«باستثناء الحالات المنصوص عليها بالقانون، لا يمكن حل المجلس البلدي إلا إذا استحال اعتماد حلول أخرى وبمقتضى أمر حكومي معلل بعد استشارة المجلس الأعلى للجماعات المحلية وبناء على رأي المحكمة الإدارية العليا ولأسباب تتعلق بإخلال خطير بالقانون أو بتعطيل واضح لمصالح المتساكنين وذلك بعد الإستماع إلى أعضائه وتمكينهم من حق الدفاع.</a:t>
            </a:r>
          </a:p>
          <a:p>
            <a:pPr marL="109728" indent="0" algn="just" rtl="1">
              <a:buNone/>
            </a:pPr>
            <a:r>
              <a:rPr lang="ar-TN" sz="2400" dirty="0">
                <a:cs typeface="Arabic Transparent" pitchFamily="2" charset="-78"/>
              </a:rPr>
              <a:t> وفي حالة التأكد، يمكن للوزير المكلف بالجماعات المحلية إيقاف المجلس عن النشاط بناء على تقرير معلل من الوالي وبعد استشارة مكتب المجلس الأعلى للجماعات المحلية وذلك لمدة أقصاها شهران. يمكن لرئيس الجماعة أو لثلث اعضاء المجلس الطعن في قرارات الإيقاف أو الحل أمام المحكمة الإبتدائية الإدارية المختصة. وللمعنيين طلب توقيف تنفيذ القرارات المذكورة في اجل 5 ايام من تاريخ إعلامهم بالقرارات ويبت رئيس المحكمة الإدارية المختصة بالنظر في مطلب توقيف التنفيذ في أجل لا يتجاوز 10 أيام من تاريخ تقديم المطلب. لا تصبح قرارات الإيقاف أو احل سارية المفعول الا بعد صدور قرار برفض رئيس المحكمة الإدارية المختصة لمطلب توقيف التنفيذ او بانقضاء أجل تقديمه.</a:t>
            </a:r>
          </a:p>
          <a:p>
            <a:pPr marL="109728" indent="0" algn="just" rtl="1">
              <a:buNone/>
            </a:pPr>
            <a:r>
              <a:rPr lang="ar-TN" sz="2400" dirty="0">
                <a:cs typeface="Arabic Transparent" pitchFamily="2" charset="-78"/>
              </a:rPr>
              <a:t>ويتولى الكاتب العام للبلدية طيلة فترة ايقاف المجلس البلدي تسيير إدارة البلدية ويأذن استثنائيا بناء على تكليف من الوالي بالنفقات الي لا تحتمل </a:t>
            </a:r>
            <a:r>
              <a:rPr lang="ar-TN" sz="2400" dirty="0" err="1">
                <a:cs typeface="Arabic Transparent" pitchFamily="2" charset="-78"/>
              </a:rPr>
              <a:t>الإنتظار</a:t>
            </a:r>
            <a:r>
              <a:rPr lang="ar-TN" sz="2400" dirty="0" smtClean="0">
                <a:cs typeface="Arabic Transparent" pitchFamily="2" charset="-78"/>
              </a:rPr>
              <a:t>».</a:t>
            </a:r>
            <a:endParaRPr lang="ar-TN" sz="2400" dirty="0">
              <a:cs typeface="Arabic Transparent" pitchFamily="2" charset="-78"/>
            </a:endParaRPr>
          </a:p>
        </p:txBody>
      </p:sp>
    </p:spTree>
    <p:extLst>
      <p:ext uri="{BB962C8B-B14F-4D97-AF65-F5344CB8AC3E}">
        <p14:creationId xmlns:p14="http://schemas.microsoft.com/office/powerpoint/2010/main" val="2372800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94954" y="498765"/>
            <a:ext cx="10387445" cy="5508528"/>
          </a:xfrm>
        </p:spPr>
        <p:txBody>
          <a:bodyPr>
            <a:normAutofit/>
          </a:bodyPr>
          <a:lstStyle/>
          <a:p>
            <a:pPr marL="109728" indent="0" algn="just" rtl="1">
              <a:buNone/>
            </a:pPr>
            <a:endParaRPr lang="ar-TN" sz="1800" dirty="0">
              <a:cs typeface="Arabic Transparent" pitchFamily="2" charset="-78"/>
            </a:endParaRPr>
          </a:p>
          <a:p>
            <a:pPr algn="just" rtl="1">
              <a:buFontTx/>
              <a:buChar char="-"/>
            </a:pPr>
            <a:r>
              <a:rPr lang="ar-TN" sz="2800" dirty="0">
                <a:cs typeface="Arabic Transparent" pitchFamily="2" charset="-78"/>
              </a:rPr>
              <a:t>الطعن في قرارات الإيقاف أو الحل (المجلس الجهوي) </a:t>
            </a:r>
            <a:r>
              <a:rPr lang="ar-TN" sz="2800" dirty="0">
                <a:cs typeface="Arabic Transparent" pitchFamily="2" charset="-78"/>
              </a:rPr>
              <a:t>الفصل </a:t>
            </a:r>
            <a:r>
              <a:rPr lang="ar-TN" sz="2800" dirty="0" smtClean="0">
                <a:cs typeface="Arabic Transparent" pitchFamily="2" charset="-78"/>
              </a:rPr>
              <a:t>302</a:t>
            </a:r>
          </a:p>
          <a:p>
            <a:pPr marL="109728" indent="0" algn="just" rtl="1">
              <a:buNone/>
            </a:pPr>
            <a:endParaRPr lang="ar-TN" sz="2800" dirty="0">
              <a:cs typeface="Arabic Transparent" pitchFamily="2" charset="-78"/>
            </a:endParaRPr>
          </a:p>
          <a:p>
            <a:pPr algn="just" rtl="1">
              <a:buFontTx/>
              <a:buChar char="-"/>
            </a:pPr>
            <a:r>
              <a:rPr lang="ar-TN" sz="2800" dirty="0">
                <a:cs typeface="Arabic Transparent" pitchFamily="2" charset="-78"/>
              </a:rPr>
              <a:t>الطعن </a:t>
            </a:r>
            <a:r>
              <a:rPr lang="ar-TN" sz="2800" dirty="0">
                <a:cs typeface="Arabic Transparent" pitchFamily="2" charset="-78"/>
              </a:rPr>
              <a:t>في قرارات إعفاء أعضاء المجلس الجهوي من مهامهم (قرار الإعفاء يتخذه المجلس الجهوي </a:t>
            </a:r>
            <a:r>
              <a:rPr lang="ar-TN" sz="2800" dirty="0">
                <a:cs typeface="Arabic Transparent" pitchFamily="2" charset="-78"/>
              </a:rPr>
              <a:t>بأغلبية </a:t>
            </a:r>
            <a:r>
              <a:rPr lang="ar-TN" sz="2800" dirty="0">
                <a:cs typeface="Arabic Transparent" pitchFamily="2" charset="-78"/>
              </a:rPr>
              <a:t>ثلاثة أخماس أعضائه بعد سماع المعني بالأمر) الفصل 304</a:t>
            </a:r>
            <a:r>
              <a:rPr lang="ar-TN" sz="2800" dirty="0" smtClean="0">
                <a:cs typeface="Arabic Transparent" pitchFamily="2" charset="-78"/>
              </a:rPr>
              <a:t>.</a:t>
            </a:r>
          </a:p>
          <a:p>
            <a:pPr marL="109728" indent="0" algn="just" rtl="1">
              <a:buNone/>
            </a:pPr>
            <a:endParaRPr lang="ar-TN" sz="2800" dirty="0">
              <a:cs typeface="Arabic Transparent" pitchFamily="2" charset="-78"/>
            </a:endParaRPr>
          </a:p>
          <a:p>
            <a:pPr algn="just" rtl="1">
              <a:buFontTx/>
              <a:buChar char="-"/>
            </a:pPr>
            <a:r>
              <a:rPr lang="ar-TN" sz="2800" dirty="0">
                <a:cs typeface="Arabic Transparent" pitchFamily="2" charset="-78"/>
              </a:rPr>
              <a:t>الطعن في قرارات الإيقاف أو إعفاء رئيس الإقليم أو مساعديه مع طلب توقيف التنفيذ «لا تصبح قرارات الإيقاف أو الإعفاء سارية المفعول إلا بعد صدور قرار برفض رئيس المحكمة الإدارية المختصة لمطلب توقيف التنفيذ أو بانقضاء أجل تقديمه (الفصل 366).</a:t>
            </a:r>
          </a:p>
          <a:p>
            <a:pPr marL="109728" indent="0" algn="r" rtl="1">
              <a:buNone/>
            </a:pPr>
            <a:endParaRPr lang="fr-FR" sz="1800" dirty="0">
              <a:cs typeface="Arabic Transparent" pitchFamily="2" charset="-78"/>
            </a:endParaRPr>
          </a:p>
        </p:txBody>
      </p:sp>
    </p:spTree>
    <p:extLst>
      <p:ext uri="{BB962C8B-B14F-4D97-AF65-F5344CB8AC3E}">
        <p14:creationId xmlns:p14="http://schemas.microsoft.com/office/powerpoint/2010/main" val="2970619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93618" y="218210"/>
            <a:ext cx="10636828" cy="6141026"/>
          </a:xfrm>
        </p:spPr>
        <p:txBody>
          <a:bodyPr>
            <a:normAutofit lnSpcReduction="10000"/>
          </a:bodyPr>
          <a:lstStyle/>
          <a:p>
            <a:pPr algn="just" rtl="1">
              <a:buFontTx/>
              <a:buChar char="-"/>
            </a:pPr>
            <a:endParaRPr lang="ar-TN" sz="1800" dirty="0" smtClean="0">
              <a:cs typeface="Arabic Transparent" pitchFamily="2" charset="-78"/>
            </a:endParaRPr>
          </a:p>
          <a:p>
            <a:pPr marL="109728" indent="0" algn="just" rtl="1">
              <a:buNone/>
            </a:pPr>
            <a:r>
              <a:rPr lang="ar-TN" sz="2800" b="1" dirty="0">
                <a:solidFill>
                  <a:srgbClr val="C00000"/>
                </a:solidFill>
                <a:cs typeface="Arabic Transparent" pitchFamily="2" charset="-78"/>
              </a:rPr>
              <a:t>4- رئيس البلدية: </a:t>
            </a:r>
          </a:p>
          <a:p>
            <a:pPr marL="109728" indent="0" algn="just" rtl="1">
              <a:buNone/>
            </a:pPr>
            <a:r>
              <a:rPr lang="ar-TN" sz="2800" dirty="0">
                <a:cs typeface="Arabic Transparent" pitchFamily="2" charset="-78"/>
              </a:rPr>
              <a:t>الفصل 266: التراتيب البلدية+ تسيير الشرطة البيئية+ تنفيذ قرارات المجلس البلدي </a:t>
            </a:r>
          </a:p>
          <a:p>
            <a:pPr marL="109728" indent="0" algn="just" rtl="1">
              <a:buNone/>
            </a:pPr>
            <a:r>
              <a:rPr lang="ar-TN" sz="2800" dirty="0">
                <a:cs typeface="Arabic Transparent" pitchFamily="2" charset="-78"/>
              </a:rPr>
              <a:t>في صورة عدم الإمتثال للقرارات الصادرة عن رئيس البلدية، يلتزم الوالي بالإذن بتنفيذ القرارات المتخذة في نطاق التراتيب البلدية، ويعلم رئيس البلدية كتابيا بمآل القرارات المتخذة في أجل لا يتجاوز شهرين ويعلّل عدم التنفيذ عند الإقتضاء.</a:t>
            </a:r>
          </a:p>
          <a:p>
            <a:pPr marL="109728" indent="0" algn="just" rtl="1">
              <a:buNone/>
            </a:pPr>
            <a:r>
              <a:rPr lang="ar-TN" sz="2800" dirty="0">
                <a:cs typeface="Arabic Transparent" pitchFamily="2" charset="-78"/>
              </a:rPr>
              <a:t>تعين السلطة المركزية مخاطبا أمنيا لكل رئيس بلدية.</a:t>
            </a:r>
          </a:p>
          <a:p>
            <a:pPr marL="109728" indent="0" algn="r" rtl="1">
              <a:buNone/>
            </a:pPr>
            <a:endParaRPr lang="ar-TN" sz="2800" dirty="0">
              <a:cs typeface="Arabic Transparent" pitchFamily="2" charset="-78"/>
            </a:endParaRPr>
          </a:p>
          <a:p>
            <a:pPr marL="109728" indent="0" algn="r" rtl="1">
              <a:buNone/>
            </a:pPr>
            <a:endParaRPr lang="ar-TN" sz="2800" dirty="0" smtClean="0">
              <a:cs typeface="Arabic Transparent" pitchFamily="2" charset="-78"/>
            </a:endParaRPr>
          </a:p>
          <a:p>
            <a:pPr marL="109728" indent="0" algn="r" rtl="1">
              <a:buNone/>
            </a:pPr>
            <a:endParaRPr lang="ar-TN" sz="2800" dirty="0">
              <a:cs typeface="Arabic Transparent" pitchFamily="2" charset="-78"/>
            </a:endParaRPr>
          </a:p>
          <a:p>
            <a:pPr marL="109728" indent="0" algn="r" rtl="1">
              <a:buNone/>
            </a:pPr>
            <a:r>
              <a:rPr lang="ar-TN" sz="2800" dirty="0" smtClean="0">
                <a:cs typeface="Arabic Transparent" pitchFamily="2" charset="-78"/>
              </a:rPr>
              <a:t>عدم </a:t>
            </a:r>
            <a:r>
              <a:rPr lang="ar-TN" sz="2800" dirty="0">
                <a:cs typeface="Arabic Transparent" pitchFamily="2" charset="-78"/>
              </a:rPr>
              <a:t>التنفيذ: خطأ جسيم موجب للمساءلة.</a:t>
            </a:r>
          </a:p>
          <a:p>
            <a:pPr marL="109728" indent="0" algn="r" rtl="1">
              <a:buNone/>
            </a:pPr>
            <a:r>
              <a:rPr lang="ar-TN" sz="2800" dirty="0">
                <a:cs typeface="Arabic Transparent" pitchFamily="2" charset="-78"/>
              </a:rPr>
              <a:t>الفصل 268: </a:t>
            </a:r>
            <a:r>
              <a:rPr lang="ar-TN" sz="2800" dirty="0" smtClean="0">
                <a:cs typeface="Arabic Transparent" pitchFamily="2" charset="-78"/>
              </a:rPr>
              <a:t>سلطة الحلول </a:t>
            </a:r>
            <a:endParaRPr lang="ar-TN" sz="2800" dirty="0">
              <a:cs typeface="Arabic Transparent" pitchFamily="2" charset="-78"/>
            </a:endParaRPr>
          </a:p>
          <a:p>
            <a:pPr marL="109728" indent="0" algn="r" rtl="1">
              <a:buNone/>
            </a:pPr>
            <a:r>
              <a:rPr lang="ar-TN" sz="2800" dirty="0">
                <a:cs typeface="Arabic Transparent" pitchFamily="2" charset="-78"/>
              </a:rPr>
              <a:t>الفصل 270 فقرة أخيرة: « يعتبر التأخير في إسداء الخدمات دون وجه حق </a:t>
            </a:r>
            <a:r>
              <a:rPr lang="ar-TN" sz="2800" b="1" u="sng" dirty="0">
                <a:cs typeface="Arabic Transparent" pitchFamily="2" charset="-78"/>
              </a:rPr>
              <a:t>خطأ</a:t>
            </a:r>
            <a:r>
              <a:rPr lang="ar-TN" sz="2800" dirty="0">
                <a:cs typeface="Arabic Transparent" pitchFamily="2" charset="-78"/>
              </a:rPr>
              <a:t> يمكن أن يرتقي إلى مستوى الخطأ الجسيم الموجب للمساءلة وفق القانون».</a:t>
            </a:r>
          </a:p>
          <a:p>
            <a:pPr algn="r" rtl="1">
              <a:buFontTx/>
              <a:buChar char="-"/>
            </a:pPr>
            <a:endParaRPr lang="ar-TN" sz="1800" dirty="0" smtClean="0">
              <a:cs typeface="Arabic Transparent" pitchFamily="2" charset="-78"/>
            </a:endParaRPr>
          </a:p>
          <a:p>
            <a:pPr algn="r" rtl="1">
              <a:buFontTx/>
              <a:buChar char="-"/>
            </a:pPr>
            <a:endParaRPr lang="ar-TN" sz="1800" dirty="0" smtClean="0">
              <a:cs typeface="Arabic Transparent" pitchFamily="2" charset="-78"/>
            </a:endParaRPr>
          </a:p>
          <a:p>
            <a:pPr marL="109728" indent="0" algn="r" rtl="1">
              <a:buNone/>
            </a:pPr>
            <a:endParaRPr lang="ar-TN" sz="1800" dirty="0" smtClean="0">
              <a:cs typeface="Arabic Transparent" pitchFamily="2" charset="-78"/>
            </a:endParaRPr>
          </a:p>
          <a:p>
            <a:pPr marL="109728" indent="0" algn="r" rtl="1">
              <a:buNone/>
            </a:pPr>
            <a:endParaRPr lang="ar-TN" sz="1800" dirty="0" smtClean="0">
              <a:cs typeface="Arabic Transparent" pitchFamily="2" charset="-78"/>
            </a:endParaRPr>
          </a:p>
          <a:p>
            <a:pPr marL="109728" indent="0" algn="r" rtl="1">
              <a:buNone/>
            </a:pPr>
            <a:endParaRPr lang="ar-TN" sz="1800" dirty="0" smtClean="0">
              <a:cs typeface="Arabic Transparent" pitchFamily="2" charset="-78"/>
            </a:endParaRPr>
          </a:p>
          <a:p>
            <a:pPr marL="109728" indent="0" algn="r" rtl="1">
              <a:buNone/>
            </a:pPr>
            <a:endParaRPr lang="fr-FR" sz="1800" dirty="0">
              <a:cs typeface="Arabic Transparent" pitchFamily="2" charset="-78"/>
            </a:endParaRPr>
          </a:p>
        </p:txBody>
      </p:sp>
      <p:sp>
        <p:nvSpPr>
          <p:cNvPr id="5" name="Rectangle 4"/>
          <p:cNvSpPr/>
          <p:nvPr/>
        </p:nvSpPr>
        <p:spPr>
          <a:xfrm>
            <a:off x="1704109" y="3138055"/>
            <a:ext cx="9486900" cy="81049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109728" indent="0" algn="just" rtl="1">
              <a:buNone/>
            </a:pPr>
            <a:r>
              <a:rPr lang="ar-TN" sz="2400" b="1" dirty="0" smtClean="0">
                <a:solidFill>
                  <a:schemeClr val="accent4">
                    <a:lumMod val="75000"/>
                  </a:schemeClr>
                </a:solidFill>
                <a:cs typeface="Arabic Transparent" pitchFamily="2" charset="-78"/>
              </a:rPr>
              <a:t>لرئيس البلدية الطعن في رفض السلطة المركزية تنفيذ القرارات البلدية أمام القضاء الإداري </a:t>
            </a:r>
            <a:endParaRPr lang="ar-TN" sz="2400" b="1" dirty="0">
              <a:solidFill>
                <a:schemeClr val="accent4">
                  <a:lumMod val="75000"/>
                </a:schemeClr>
              </a:solidFill>
              <a:cs typeface="Arabic Transparent" pitchFamily="2" charset="-78"/>
            </a:endParaRPr>
          </a:p>
        </p:txBody>
      </p:sp>
    </p:spTree>
    <p:extLst>
      <p:ext uri="{BB962C8B-B14F-4D97-AF65-F5344CB8AC3E}">
        <p14:creationId xmlns:p14="http://schemas.microsoft.com/office/powerpoint/2010/main" val="979076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32608" y="982565"/>
            <a:ext cx="10449791" cy="3703735"/>
          </a:xfrm>
        </p:spPr>
        <p:txBody>
          <a:bodyPr/>
          <a:lstStyle/>
          <a:p>
            <a:pPr marL="109728" indent="0" algn="r" rtl="1">
              <a:buNone/>
            </a:pPr>
            <a:r>
              <a:rPr lang="ar-TN" sz="3600" dirty="0">
                <a:solidFill>
                  <a:srgbClr val="C00000"/>
                </a:solidFill>
                <a:cs typeface="Arabic Transparent" pitchFamily="2" charset="-78"/>
              </a:rPr>
              <a:t>أمثلة تطبيقية للنزاعات المعروضة أمام الدائرة الإبتدائية بمدنين:</a:t>
            </a:r>
          </a:p>
          <a:p>
            <a:pPr marL="109728" indent="0" algn="r" rtl="1">
              <a:buNone/>
            </a:pPr>
            <a:r>
              <a:rPr lang="ar-TN" sz="3600" dirty="0" smtClean="0">
                <a:cs typeface="Arabic Transparent" pitchFamily="2" charset="-78"/>
              </a:rPr>
              <a:t>- مراقبة </a:t>
            </a:r>
            <a:r>
              <a:rPr lang="ar-TN" sz="3600" dirty="0">
                <a:cs typeface="Arabic Transparent" pitchFamily="2" charset="-78"/>
              </a:rPr>
              <a:t>إجراءات انعقاد جلسات للمجلس </a:t>
            </a:r>
            <a:r>
              <a:rPr lang="ar-TN" sz="3600" dirty="0" smtClean="0">
                <a:cs typeface="Arabic Transparent" pitchFamily="2" charset="-78"/>
              </a:rPr>
              <a:t>البلدي: </a:t>
            </a:r>
            <a:r>
              <a:rPr lang="ar-TN" sz="3600" b="1" dirty="0" smtClean="0">
                <a:cs typeface="Arabic Transparent" pitchFamily="2" charset="-78"/>
              </a:rPr>
              <a:t>الفصل 216</a:t>
            </a:r>
            <a:endParaRPr lang="ar-TN" sz="3600" b="1" dirty="0">
              <a:cs typeface="Arabic Transparent" pitchFamily="2" charset="-78"/>
            </a:endParaRPr>
          </a:p>
          <a:p>
            <a:pPr marL="109728" indent="0" algn="r" rtl="1">
              <a:buNone/>
            </a:pPr>
            <a:r>
              <a:rPr lang="ar-TN" sz="3600" dirty="0" smtClean="0">
                <a:cs typeface="Arabic Transparent" pitchFamily="2" charset="-78"/>
              </a:rPr>
              <a:t>- تشكيل </a:t>
            </a:r>
            <a:r>
              <a:rPr lang="ar-TN" sz="3600" dirty="0">
                <a:cs typeface="Arabic Transparent" pitchFamily="2" charset="-78"/>
              </a:rPr>
              <a:t>اللجان: </a:t>
            </a:r>
            <a:r>
              <a:rPr lang="ar-TN" sz="3600" b="1" dirty="0">
                <a:cs typeface="Arabic Transparent" pitchFamily="2" charset="-78"/>
              </a:rPr>
              <a:t>الفصل </a:t>
            </a:r>
            <a:r>
              <a:rPr lang="ar-TN" sz="3600" b="1" dirty="0" smtClean="0">
                <a:cs typeface="Arabic Transparent" pitchFamily="2" charset="-78"/>
              </a:rPr>
              <a:t>210 + الفصل </a:t>
            </a:r>
            <a:r>
              <a:rPr lang="ar-TN" sz="3600" b="1" dirty="0">
                <a:cs typeface="Arabic Transparent" pitchFamily="2" charset="-78"/>
              </a:rPr>
              <a:t>211: </a:t>
            </a:r>
            <a:r>
              <a:rPr lang="ar-TN" sz="3600" dirty="0" smtClean="0">
                <a:cs typeface="Arabic Transparent" pitchFamily="2" charset="-78"/>
              </a:rPr>
              <a:t>قاعدة </a:t>
            </a:r>
            <a:r>
              <a:rPr lang="ar-TN" sz="3600" dirty="0">
                <a:cs typeface="Arabic Transparent" pitchFamily="2" charset="-78"/>
              </a:rPr>
              <a:t>التمثيل النسبي</a:t>
            </a:r>
          </a:p>
          <a:p>
            <a:pPr marL="109728" indent="0" algn="just" rtl="1">
              <a:buNone/>
            </a:pPr>
            <a:endParaRPr lang="fr-FR" dirty="0"/>
          </a:p>
        </p:txBody>
      </p:sp>
    </p:spTree>
    <p:extLst>
      <p:ext uri="{BB962C8B-B14F-4D97-AF65-F5344CB8AC3E}">
        <p14:creationId xmlns:p14="http://schemas.microsoft.com/office/powerpoint/2010/main" val="424682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028700" y="644236"/>
            <a:ext cx="10553700" cy="5756563"/>
          </a:xfrm>
        </p:spPr>
        <p:txBody>
          <a:bodyPr>
            <a:noAutofit/>
          </a:bodyPr>
          <a:lstStyle/>
          <a:p>
            <a:pPr marL="109728" indent="0" algn="just" rtl="1">
              <a:buNone/>
            </a:pPr>
            <a:r>
              <a:rPr lang="ar-TN" sz="2400" dirty="0">
                <a:cs typeface="Arabic Transparent" pitchFamily="2" charset="-78"/>
              </a:rPr>
              <a:t>الإذن بتوقيف تنفيذ القرار الصّادر عن رئيس بلدية ... بتاريخ 21 نوفمبر 2016 والمتعلّق بدعوة أعضاء المجلس البلدي لانعقاد جلسة استثنائية بتاريخ 30 نوفمبر 2019 لعرض مشروع الميزانية على المداولة والمصادقة. </a:t>
            </a:r>
            <a:endParaRPr lang="fr-FR" sz="2400" dirty="0">
              <a:cs typeface="Arabic Transparent" pitchFamily="2" charset="-78"/>
            </a:endParaRPr>
          </a:p>
          <a:p>
            <a:pPr marL="109728" indent="0" algn="just" rtl="1">
              <a:buNone/>
            </a:pPr>
            <a:r>
              <a:rPr lang="ar-TN" sz="2400" dirty="0">
                <a:cs typeface="Arabic Transparent" pitchFamily="2" charset="-78"/>
              </a:rPr>
              <a:t>الفصل 216 من مجلّة الجماعات المحلّية: يعقد المجلس البلدي وجوبا دورة كلّ ثلاثة أشهر، كما يعقد اجتماعات كلّما اقتضت الحاجة ذلك، وتوجّه الدّعوات 15 يوما على الأقلّ قبل موعد اجتماع المجلس، غير أنه يمكن اختصار الآجال إلى يومين في حالة التأكّد، وفي حالة التأكّد القصوى يجتمع المجلس حالا. </a:t>
            </a:r>
            <a:endParaRPr lang="fr-FR" sz="2400" dirty="0">
              <a:cs typeface="Arabic Transparent" pitchFamily="2" charset="-78"/>
            </a:endParaRPr>
          </a:p>
          <a:p>
            <a:pPr marL="109728" indent="0" algn="just" rtl="1">
              <a:buNone/>
            </a:pPr>
            <a:r>
              <a:rPr lang="ar-TN" sz="2400" dirty="0">
                <a:cs typeface="Arabic Transparent" pitchFamily="2" charset="-78"/>
              </a:rPr>
              <a:t>الفصل 170 من مجلّة الجماعات المحلّية: " يحال مشروع ميزانية الجماعة المحلّية مصحوبا بوثيقة تفسيرية إجمالية على أمين المال الجهوي المختصّ ترابيا قبل يوم 15 أكتوبر...كما ترسل نفس الوثائق لأعضاء مجلس الجماعة المحلّية 15 يوما على الأقلّ قبل جلسة التداول والمصادقة على الميزانية".</a:t>
            </a:r>
            <a:endParaRPr lang="fr-FR" sz="2400" dirty="0">
              <a:cs typeface="Arabic Transparent" pitchFamily="2" charset="-78"/>
            </a:endParaRPr>
          </a:p>
          <a:p>
            <a:pPr marL="109728" indent="0" algn="just" rtl="1">
              <a:buNone/>
            </a:pPr>
            <a:r>
              <a:rPr lang="ar-TN" sz="2400" dirty="0">
                <a:cs typeface="Arabic Transparent" pitchFamily="2" charset="-78"/>
              </a:rPr>
              <a:t>"</a:t>
            </a:r>
            <a:r>
              <a:rPr lang="ar-TN" sz="2400" dirty="0">
                <a:cs typeface="Arabic Transparent" pitchFamily="2" charset="-78"/>
              </a:rPr>
              <a:t>وحيث يتعيّن على رئيس الجماعة المحلّية التقيّد بالأحكام الخصوصية المتعلّقة بإعداد الميزانية وتنفيذها.</a:t>
            </a:r>
            <a:endParaRPr lang="fr-FR" sz="2400" dirty="0">
              <a:cs typeface="Arabic Transparent" pitchFamily="2" charset="-78"/>
            </a:endParaRPr>
          </a:p>
          <a:p>
            <a:pPr marL="109728" indent="0" algn="just" rtl="1">
              <a:buNone/>
            </a:pPr>
            <a:r>
              <a:rPr lang="ar-TN" sz="2400" dirty="0">
                <a:cs typeface="Arabic Transparent" pitchFamily="2" charset="-78"/>
              </a:rPr>
              <a:t>وحيث أنّ الأسباب التي تمسّك بها الطالب تبدو في ظاهرها جدّية كما أنّ مواصلة تنفيذ القرار المنتقد من شأنها أن تتسبّب في نتائج يصعب تداركها، وتعيّن لذلك قبول المطلب</a:t>
            </a:r>
            <a:r>
              <a:rPr lang="ar-TN" sz="2400" dirty="0" smtClean="0">
                <a:cs typeface="Arabic Transparent" pitchFamily="2" charset="-78"/>
              </a:rPr>
              <a:t>".</a:t>
            </a:r>
          </a:p>
          <a:p>
            <a:pPr marL="109728" indent="0" algn="just" rtl="1">
              <a:buNone/>
            </a:pPr>
            <a:r>
              <a:rPr lang="ar-TN" sz="2400" dirty="0" smtClean="0">
                <a:cs typeface="Arabic Transparent" pitchFamily="2" charset="-78"/>
              </a:rPr>
              <a:t>القرار الصادر في مادة توقيف التنفيذ تحت عدد </a:t>
            </a:r>
            <a:r>
              <a:rPr lang="ar-TN" sz="2400" b="1" dirty="0" smtClean="0">
                <a:cs typeface="Arabic Transparent" pitchFamily="2" charset="-78"/>
              </a:rPr>
              <a:t>12200126</a:t>
            </a:r>
            <a:r>
              <a:rPr lang="ar-TN" sz="2400" dirty="0" smtClean="0">
                <a:cs typeface="Arabic Transparent" pitchFamily="2" charset="-78"/>
              </a:rPr>
              <a:t> بتاريخ </a:t>
            </a:r>
            <a:r>
              <a:rPr lang="ar-TN" sz="2400" b="1" dirty="0" smtClean="0">
                <a:cs typeface="Arabic Transparent" pitchFamily="2" charset="-78"/>
              </a:rPr>
              <a:t>28 نوفمبر 2019</a:t>
            </a:r>
            <a:r>
              <a:rPr lang="ar-TN" sz="2400" dirty="0" smtClean="0">
                <a:cs typeface="Arabic Transparent" pitchFamily="2" charset="-78"/>
              </a:rPr>
              <a:t> </a:t>
            </a:r>
            <a:endParaRPr lang="fr-FR" sz="2400" dirty="0">
              <a:cs typeface="Arabic Transparent" pitchFamily="2" charset="-78"/>
            </a:endParaRPr>
          </a:p>
        </p:txBody>
      </p:sp>
    </p:spTree>
    <p:extLst>
      <p:ext uri="{BB962C8B-B14F-4D97-AF65-F5344CB8AC3E}">
        <p14:creationId xmlns:p14="http://schemas.microsoft.com/office/powerpoint/2010/main" val="1259164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63782" y="1163783"/>
            <a:ext cx="10418617" cy="4843510"/>
          </a:xfrm>
        </p:spPr>
        <p:txBody>
          <a:bodyPr>
            <a:normAutofit fontScale="85000" lnSpcReduction="20000"/>
          </a:bodyPr>
          <a:lstStyle/>
          <a:p>
            <a:pPr algn="just" rtl="1">
              <a:buFontTx/>
              <a:buChar char="-"/>
            </a:pPr>
            <a:r>
              <a:rPr lang="ar-TN" dirty="0" smtClean="0"/>
              <a:t>الإذن </a:t>
            </a:r>
            <a:r>
              <a:rPr lang="ar-TN" dirty="0"/>
              <a:t>بتوقيف تنفيذ قرار رئيس بلدية </a:t>
            </a:r>
            <a:r>
              <a:rPr lang="ar-TN" dirty="0" smtClean="0"/>
              <a:t>... الذي </a:t>
            </a:r>
            <a:r>
              <a:rPr lang="ar-TN" dirty="0"/>
              <a:t>تمّ بمقتضاه تحديد يوم 20 نوفمبر 2019 لانعقاد الجلسة الاستثنائية للمجلس البلدي</a:t>
            </a:r>
            <a:r>
              <a:rPr lang="ar-TN" dirty="0" smtClean="0"/>
              <a:t>. (القرار الصادر تحت عدد 12200123 بتاريخ 19 نوفمبر 2019 )</a:t>
            </a:r>
          </a:p>
          <a:p>
            <a:pPr marL="109728" indent="0" algn="just" rtl="1">
              <a:buNone/>
            </a:pPr>
            <a:endParaRPr lang="ar-TN" dirty="0" smtClean="0"/>
          </a:p>
          <a:p>
            <a:pPr algn="just" rtl="1">
              <a:buFontTx/>
              <a:buChar char="-"/>
            </a:pPr>
            <a:r>
              <a:rPr lang="ar-TN" dirty="0" smtClean="0"/>
              <a:t>الإذن </a:t>
            </a:r>
            <a:r>
              <a:rPr lang="ar-TN" dirty="0"/>
              <a:t>بتوقيف تنفيذ قرار رئيس بلدية </a:t>
            </a:r>
            <a:r>
              <a:rPr lang="ar-TN" dirty="0" smtClean="0"/>
              <a:t>... </a:t>
            </a:r>
            <a:r>
              <a:rPr lang="ar-TN" dirty="0"/>
              <a:t>الذي تمّ بمقتضاه تحديد يوم 8 نوفمبر 2019 لانعقاد الدورة العادية الثالثة للمجلس البلدي </a:t>
            </a:r>
            <a:r>
              <a:rPr lang="ar-TN" dirty="0" smtClean="0"/>
              <a:t>(</a:t>
            </a:r>
            <a:r>
              <a:rPr lang="ar-TN" dirty="0"/>
              <a:t>القرار الصادر تحت عدد </a:t>
            </a:r>
            <a:r>
              <a:rPr lang="ar-TN" dirty="0" smtClean="0"/>
              <a:t>12200117 </a:t>
            </a:r>
            <a:r>
              <a:rPr lang="ar-TN" dirty="0"/>
              <a:t>بتاريخ </a:t>
            </a:r>
            <a:r>
              <a:rPr lang="ar-TN" dirty="0" smtClean="0"/>
              <a:t>07 نوفمبر 2019 )</a:t>
            </a:r>
          </a:p>
          <a:p>
            <a:pPr marL="109728" indent="0" algn="just" rtl="1">
              <a:buNone/>
            </a:pPr>
            <a:endParaRPr lang="ar-TN" dirty="0" smtClean="0"/>
          </a:p>
          <a:p>
            <a:pPr algn="just" rtl="1">
              <a:buFontTx/>
              <a:buChar char="-"/>
            </a:pPr>
            <a:r>
              <a:rPr lang="ar-TN" dirty="0" smtClean="0"/>
              <a:t>وحيث يشترط في القرار الإداري أن يتنزّل في إطار تجسيم الإرادة المنفردة للإدارة المدّعى عليها وأن يكون تنفيذيّا ومؤثّرا في المركز القانوني للمعني به حتّى يقبل توجيه الطعن فيه بالإلغاء.</a:t>
            </a:r>
          </a:p>
          <a:p>
            <a:pPr marL="109728" indent="0" algn="just" rtl="1">
              <a:buNone/>
            </a:pPr>
            <a:endParaRPr lang="fr-FR" dirty="0" smtClean="0"/>
          </a:p>
          <a:p>
            <a:pPr marL="109728" indent="0" algn="just" rtl="1">
              <a:buNone/>
            </a:pPr>
            <a:r>
              <a:rPr lang="ar-TN" dirty="0" smtClean="0"/>
              <a:t>- وحيث </a:t>
            </a:r>
            <a:r>
              <a:rPr lang="ar-TN" dirty="0"/>
              <a:t>ترتيبا على ما سبق بيانه، فإنّ المداولات موضوع المطلب الماثل لا تعدو أن تكون سوى عمل تمهيدي يسبق اتّخاذ القرارات الإدارية وغير مؤثّر في المركز القانوني للمخاطبين به وغير مكتسي للصبغة التنفيذية بذاته ولا يقبل بالتالي الطعن بالإلغاء، الأمر الذي يتّجه معه التصريح بعدم قبول المطلب الماثل</a:t>
            </a:r>
            <a:r>
              <a:rPr lang="ar-TN" dirty="0" smtClean="0"/>
              <a:t>.</a:t>
            </a:r>
          </a:p>
          <a:p>
            <a:pPr marL="109728" indent="0" algn="r" rtl="1">
              <a:buNone/>
            </a:pPr>
            <a:r>
              <a:rPr lang="ar-TN" dirty="0"/>
              <a:t>القرار الصادر تحت عدد </a:t>
            </a:r>
            <a:r>
              <a:rPr lang="ar-TN" dirty="0" smtClean="0"/>
              <a:t>12200094 </a:t>
            </a:r>
            <a:r>
              <a:rPr lang="ar-TN" dirty="0"/>
              <a:t>بتاريخ </a:t>
            </a:r>
            <a:r>
              <a:rPr lang="ar-TN" dirty="0" smtClean="0"/>
              <a:t>21 </a:t>
            </a:r>
            <a:r>
              <a:rPr lang="ar-TN" dirty="0"/>
              <a:t>نوفمبر </a:t>
            </a:r>
            <a:r>
              <a:rPr lang="ar-TN" dirty="0" smtClean="0"/>
              <a:t>2019)</a:t>
            </a:r>
            <a:endParaRPr lang="fr-FR" dirty="0"/>
          </a:p>
          <a:p>
            <a:pPr marL="109728" indent="0" algn="r" rtl="1">
              <a:buNone/>
            </a:pPr>
            <a:endParaRPr lang="fr-FR" dirty="0"/>
          </a:p>
          <a:p>
            <a:pPr marL="109728" indent="0" algn="r" rtl="1">
              <a:buNone/>
            </a:pPr>
            <a:r>
              <a:rPr lang="ar-TN" b="1" dirty="0"/>
              <a:t>		</a:t>
            </a:r>
            <a:endParaRPr lang="fr-FR" dirty="0"/>
          </a:p>
          <a:p>
            <a:pPr marL="109728" indent="0" algn="just" rtl="1">
              <a:buNone/>
            </a:pPr>
            <a:endParaRPr lang="fr-FR" dirty="0"/>
          </a:p>
        </p:txBody>
      </p:sp>
    </p:spTree>
    <p:extLst>
      <p:ext uri="{BB962C8B-B14F-4D97-AF65-F5344CB8AC3E}">
        <p14:creationId xmlns:p14="http://schemas.microsoft.com/office/powerpoint/2010/main" val="1037754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215736" y="613065"/>
            <a:ext cx="10366664" cy="5394228"/>
          </a:xfrm>
        </p:spPr>
        <p:txBody>
          <a:bodyPr>
            <a:normAutofit lnSpcReduction="10000"/>
          </a:bodyPr>
          <a:lstStyle/>
          <a:p>
            <a:pPr marL="109728" indent="0" algn="just" rtl="1">
              <a:buNone/>
            </a:pPr>
            <a:endParaRPr lang="ar-TN" sz="1700" dirty="0" smtClean="0">
              <a:cs typeface="Arabic Transparent" pitchFamily="2" charset="-78"/>
            </a:endParaRPr>
          </a:p>
          <a:p>
            <a:pPr marL="109728" indent="0" algn="just" rtl="1">
              <a:buNone/>
            </a:pPr>
            <a:r>
              <a:rPr lang="ar-TN" sz="2800" b="1" dirty="0" smtClean="0">
                <a:solidFill>
                  <a:srgbClr val="C00000"/>
                </a:solidFill>
                <a:cs typeface="Arabic Transparent" pitchFamily="2" charset="-78"/>
              </a:rPr>
              <a:t>5-</a:t>
            </a:r>
            <a:r>
              <a:rPr lang="ar-TN" sz="2800" dirty="0" smtClean="0">
                <a:cs typeface="Arabic Transparent" pitchFamily="2" charset="-78"/>
              </a:rPr>
              <a:t> </a:t>
            </a:r>
            <a:r>
              <a:rPr lang="ar-TN" sz="2800" b="1" dirty="0" smtClean="0">
                <a:solidFill>
                  <a:srgbClr val="C00000"/>
                </a:solidFill>
                <a:cs typeface="Arabic Transparent" pitchFamily="2" charset="-78"/>
              </a:rPr>
              <a:t>الصور الأخرى للطعون المقدمة:</a:t>
            </a:r>
            <a:endParaRPr lang="ar-TN" sz="2800" b="1" dirty="0">
              <a:solidFill>
                <a:srgbClr val="C00000"/>
              </a:solidFill>
              <a:cs typeface="Arabic Transparent" pitchFamily="2" charset="-78"/>
            </a:endParaRPr>
          </a:p>
          <a:p>
            <a:pPr marL="109728" indent="0" algn="just" rtl="1">
              <a:buNone/>
            </a:pPr>
            <a:r>
              <a:rPr lang="ar-TN" sz="2600" dirty="0" smtClean="0">
                <a:cs typeface="Arabic Transparent" pitchFamily="2" charset="-78"/>
              </a:rPr>
              <a:t>- الرقابة </a:t>
            </a:r>
            <a:r>
              <a:rPr lang="ar-TN" sz="2600" dirty="0">
                <a:cs typeface="Arabic Transparent" pitchFamily="2" charset="-78"/>
              </a:rPr>
              <a:t>القضائية على الأعمال الإدارية لمؤسسات التعاون بين </a:t>
            </a:r>
            <a:r>
              <a:rPr lang="ar-TN" sz="2600" dirty="0" smtClean="0">
                <a:cs typeface="Arabic Transparent" pitchFamily="2" charset="-78"/>
              </a:rPr>
              <a:t>البلديات </a:t>
            </a:r>
          </a:p>
          <a:p>
            <a:pPr marL="109728" indent="0" algn="just" rtl="1">
              <a:buNone/>
            </a:pPr>
            <a:r>
              <a:rPr lang="ar-TN" sz="2600" dirty="0" smtClean="0">
                <a:cs typeface="Arabic Transparent" pitchFamily="2" charset="-78"/>
              </a:rPr>
              <a:t> </a:t>
            </a:r>
            <a:r>
              <a:rPr lang="ar-TN" sz="2600" dirty="0">
                <a:cs typeface="Arabic Transparent" pitchFamily="2" charset="-78"/>
              </a:rPr>
              <a:t>الفصل 284: «تنطبق على مؤسسات التعاون بين البلديات الأحكام المتعلقة بتسيير المجلس البلدي والمتعلقة بالرقابة اللاحقة على البلديات من هذا القانون ما لم تتناقض وأحكام هذا الباب وتخضع الأعمال الإدارية لمؤسسات التعاون بين البلديات لرقابة القاضي الإداري</a:t>
            </a:r>
            <a:r>
              <a:rPr lang="ar-TN" sz="2600" dirty="0" smtClean="0">
                <a:cs typeface="Arabic Transparent" pitchFamily="2" charset="-78"/>
              </a:rPr>
              <a:t>».</a:t>
            </a:r>
          </a:p>
          <a:p>
            <a:pPr marL="109728" indent="0" algn="just" rtl="1">
              <a:buNone/>
            </a:pPr>
            <a:endParaRPr lang="ar-TN" sz="2600" dirty="0">
              <a:cs typeface="Arabic Transparent" pitchFamily="2" charset="-78"/>
            </a:endParaRPr>
          </a:p>
          <a:p>
            <a:pPr algn="just" rtl="1">
              <a:buFontTx/>
              <a:buChar char="-"/>
            </a:pPr>
            <a:r>
              <a:rPr lang="ar-TN" sz="2600" dirty="0">
                <a:cs typeface="Arabic Transparent" pitchFamily="2" charset="-78"/>
              </a:rPr>
              <a:t>النزاعات المتعلقة بالإنسحاب من مؤسسة التعاون العمومية بين البلديات </a:t>
            </a:r>
            <a:r>
              <a:rPr lang="ar-TN" sz="2600" dirty="0" smtClean="0">
                <a:cs typeface="Arabic Transparent" pitchFamily="2" charset="-78"/>
              </a:rPr>
              <a:t>وآثاره. </a:t>
            </a:r>
          </a:p>
          <a:p>
            <a:pPr marL="109728" indent="0" algn="just" rtl="1">
              <a:buNone/>
            </a:pPr>
            <a:r>
              <a:rPr lang="ar-TN" sz="2600" dirty="0" smtClean="0">
                <a:cs typeface="Arabic Transparent" pitchFamily="2" charset="-78"/>
              </a:rPr>
              <a:t>الفصل </a:t>
            </a:r>
            <a:r>
              <a:rPr lang="ar-TN" sz="2600" dirty="0">
                <a:cs typeface="Arabic Transparent" pitchFamily="2" charset="-78"/>
              </a:rPr>
              <a:t>292: « يمكن لبلدية بعد مداولة مجلسها أن تنسحب من مؤسسة التعاون العمومية بين البلديات. يتم إعلام الوالي وأمين المال الجهوي المختصين ترابيا بقرار الإنسحاب وفقا لأحكام هذا القانون. ويبرم اتفاق لتسوية الآثار المترتبة عن الإنسحاب وفقا للإجراءات المنصوص عليها بالنظام الأساسي لمؤسسة التعاون وتعرض النزاعات المتعلقة بالإنسحاب وآثاره على القضاء الإداري</a:t>
            </a:r>
            <a:r>
              <a:rPr lang="ar-TN" sz="2600" dirty="0" smtClean="0">
                <a:cs typeface="Arabic Transparent" pitchFamily="2" charset="-78"/>
              </a:rPr>
              <a:t>.</a:t>
            </a:r>
            <a:endParaRPr lang="fr-FR" sz="2600" dirty="0">
              <a:cs typeface="Arabic Transparent" pitchFamily="2" charset="-78"/>
            </a:endParaRPr>
          </a:p>
        </p:txBody>
      </p:sp>
    </p:spTree>
    <p:extLst>
      <p:ext uri="{BB962C8B-B14F-4D97-AF65-F5344CB8AC3E}">
        <p14:creationId xmlns:p14="http://schemas.microsoft.com/office/powerpoint/2010/main" val="25445078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
  <TotalTime>3742</TotalTime>
  <Words>3077</Words>
  <Application>Microsoft Office PowerPoint</Application>
  <PresentationFormat>Personnalisé</PresentationFormat>
  <Paragraphs>215</Paragraphs>
  <Slides>34</Slides>
  <Notes>0</Notes>
  <HiddenSlides>0</HiddenSlides>
  <MMClips>0</MMClips>
  <ScaleCrop>false</ScaleCrop>
  <HeadingPairs>
    <vt:vector size="4" baseType="variant">
      <vt:variant>
        <vt:lpstr>Thème</vt:lpstr>
      </vt:variant>
      <vt:variant>
        <vt:i4>1</vt:i4>
      </vt:variant>
      <vt:variant>
        <vt:lpstr>Titres des diapositives</vt:lpstr>
      </vt:variant>
      <vt:variant>
        <vt:i4>34</vt:i4>
      </vt:variant>
    </vt:vector>
  </HeadingPairs>
  <TitlesOfParts>
    <vt:vector size="35" baseType="lpstr">
      <vt:lpstr>Rotonde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sousse 1</dc:creator>
  <cp:lastModifiedBy>Tribunal</cp:lastModifiedBy>
  <cp:revision>443</cp:revision>
  <cp:lastPrinted>2020-02-07T11:06:34Z</cp:lastPrinted>
  <dcterms:created xsi:type="dcterms:W3CDTF">2019-07-05T15:30:59Z</dcterms:created>
  <dcterms:modified xsi:type="dcterms:W3CDTF">2020-02-07T11:12:20Z</dcterms:modified>
</cp:coreProperties>
</file>